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8" r:id="rId3"/>
    <p:sldId id="259" r:id="rId4"/>
    <p:sldId id="260" r:id="rId5"/>
    <p:sldId id="273" r:id="rId6"/>
    <p:sldId id="257" r:id="rId7"/>
    <p:sldId id="263" r:id="rId8"/>
    <p:sldId id="262" r:id="rId9"/>
    <p:sldId id="277" r:id="rId10"/>
    <p:sldId id="278" r:id="rId11"/>
    <p:sldId id="318" r:id="rId12"/>
    <p:sldId id="315" r:id="rId13"/>
    <p:sldId id="316" r:id="rId14"/>
    <p:sldId id="261" r:id="rId15"/>
    <p:sldId id="264" r:id="rId16"/>
    <p:sldId id="266" r:id="rId17"/>
    <p:sldId id="271" r:id="rId18"/>
    <p:sldId id="267" r:id="rId19"/>
    <p:sldId id="265" r:id="rId20"/>
    <p:sldId id="323" r:id="rId21"/>
    <p:sldId id="324" r:id="rId22"/>
    <p:sldId id="319" r:id="rId23"/>
    <p:sldId id="321" r:id="rId24"/>
    <p:sldId id="320" r:id="rId25"/>
    <p:sldId id="322" r:id="rId26"/>
    <p:sldId id="275" r:id="rId27"/>
    <p:sldId id="268" r:id="rId28"/>
    <p:sldId id="325" r:id="rId29"/>
    <p:sldId id="312" r:id="rId30"/>
    <p:sldId id="326" r:id="rId31"/>
    <p:sldId id="311" r:id="rId32"/>
    <p:sldId id="313" r:id="rId33"/>
    <p:sldId id="274" r:id="rId34"/>
    <p:sldId id="327" r:id="rId35"/>
    <p:sldId id="330" r:id="rId36"/>
    <p:sldId id="329" r:id="rId37"/>
    <p:sldId id="331" r:id="rId38"/>
    <p:sldId id="332" r:id="rId39"/>
    <p:sldId id="333" r:id="rId40"/>
    <p:sldId id="328" r:id="rId41"/>
    <p:sldId id="335" r:id="rId42"/>
    <p:sldId id="337" r:id="rId43"/>
    <p:sldId id="334" r:id="rId44"/>
    <p:sldId id="338" r:id="rId45"/>
    <p:sldId id="339" r:id="rId46"/>
    <p:sldId id="340" r:id="rId47"/>
    <p:sldId id="341" r:id="rId48"/>
    <p:sldId id="336" r:id="rId49"/>
    <p:sldId id="343" r:id="rId50"/>
    <p:sldId id="344" r:id="rId51"/>
    <p:sldId id="314" r:id="rId52"/>
    <p:sldId id="345" r:id="rId53"/>
    <p:sldId id="346" r:id="rId54"/>
    <p:sldId id="350" r:id="rId55"/>
    <p:sldId id="347" r:id="rId56"/>
    <p:sldId id="348" r:id="rId57"/>
    <p:sldId id="349" r:id="rId58"/>
    <p:sldId id="351" r:id="rId59"/>
    <p:sldId id="359" r:id="rId60"/>
    <p:sldId id="356" r:id="rId61"/>
    <p:sldId id="357" r:id="rId62"/>
    <p:sldId id="358" r:id="rId63"/>
    <p:sldId id="360" r:id="rId64"/>
    <p:sldId id="361" r:id="rId65"/>
    <p:sldId id="362" r:id="rId66"/>
    <p:sldId id="363" r:id="rId67"/>
    <p:sldId id="364" r:id="rId68"/>
    <p:sldId id="365" r:id="rId69"/>
    <p:sldId id="352" r:id="rId70"/>
    <p:sldId id="353" r:id="rId71"/>
    <p:sldId id="354" r:id="rId72"/>
    <p:sldId id="368" r:id="rId73"/>
    <p:sldId id="369" r:id="rId74"/>
    <p:sldId id="370" r:id="rId75"/>
    <p:sldId id="371" r:id="rId76"/>
    <p:sldId id="36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 autoAdjust="0"/>
    <p:restoredTop sz="92627" autoAdjust="0"/>
  </p:normalViewPr>
  <p:slideViewPr>
    <p:cSldViewPr>
      <p:cViewPr varScale="1">
        <p:scale>
          <a:sx n="104" d="100"/>
          <a:sy n="104" d="100"/>
        </p:scale>
        <p:origin x="14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863E-C25F-46FD-9377-10A24F10E5CB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1432-2139-453B-AA0C-5D56512CBE1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765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Fonts: Brain Flower; </a:t>
            </a:r>
            <a:r>
              <a:rPr lang="en-ZA" dirty="0" err="1"/>
              <a:t>Alte</a:t>
            </a:r>
            <a:r>
              <a:rPr lang="en-ZA" dirty="0"/>
              <a:t> Haas </a:t>
            </a:r>
            <a:r>
              <a:rPr lang="en-ZA" dirty="0" err="1"/>
              <a:t>Grotesk</a:t>
            </a:r>
            <a:r>
              <a:rPr lang="en-ZA" dirty="0"/>
              <a:t>;</a:t>
            </a:r>
            <a:r>
              <a:rPr lang="en-ZA" baseline="0" dirty="0"/>
              <a:t> Century gothic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454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439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390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668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Kan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sien</a:t>
            </a:r>
            <a:r>
              <a:rPr lang="en-ZA" dirty="0"/>
              <a:t> </a:t>
            </a:r>
            <a:r>
              <a:rPr lang="en-ZA" dirty="0" err="1"/>
              <a:t>wat</a:t>
            </a:r>
            <a:r>
              <a:rPr lang="en-ZA" dirty="0"/>
              <a:t> is die </a:t>
            </a:r>
            <a:r>
              <a:rPr lang="en-ZA" dirty="0" err="1"/>
              <a:t>verskil</a:t>
            </a:r>
            <a:r>
              <a:rPr lang="en-ZA" dirty="0"/>
              <a:t> </a:t>
            </a:r>
            <a:r>
              <a:rPr lang="en-ZA" dirty="0" err="1"/>
              <a:t>tussen</a:t>
            </a:r>
            <a:r>
              <a:rPr lang="en-ZA" dirty="0"/>
              <a:t> die </a:t>
            </a:r>
            <a:r>
              <a:rPr lang="en-ZA" dirty="0" err="1"/>
              <a:t>reguit</a:t>
            </a:r>
            <a:r>
              <a:rPr lang="en-ZA" dirty="0"/>
              <a:t> </a:t>
            </a:r>
            <a:r>
              <a:rPr lang="en-ZA" dirty="0" err="1"/>
              <a:t>lyne</a:t>
            </a:r>
            <a:r>
              <a:rPr lang="en-ZA" dirty="0"/>
              <a:t>?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Die </a:t>
            </a:r>
            <a:r>
              <a:rPr lang="en-ZA" dirty="0" err="1"/>
              <a:t>gradiënt</a:t>
            </a:r>
            <a:r>
              <a:rPr lang="en-ZA" dirty="0"/>
              <a:t> </a:t>
            </a:r>
            <a:r>
              <a:rPr lang="en-ZA" dirty="0" err="1"/>
              <a:t>bepaal</a:t>
            </a:r>
            <a:r>
              <a:rPr lang="en-ZA" dirty="0"/>
              <a:t> hoe </a:t>
            </a:r>
            <a:r>
              <a:rPr lang="en-ZA" dirty="0" err="1"/>
              <a:t>styl</a:t>
            </a:r>
            <a:r>
              <a:rPr lang="en-ZA" dirty="0"/>
              <a:t> die </a:t>
            </a:r>
            <a:r>
              <a:rPr lang="en-ZA" dirty="0" err="1"/>
              <a:t>lyn</a:t>
            </a:r>
            <a:r>
              <a:rPr lang="en-ZA" baseline="0" dirty="0"/>
              <a:t> is.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Kan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sien</a:t>
            </a:r>
            <a:r>
              <a:rPr lang="en-ZA" dirty="0"/>
              <a:t> </a:t>
            </a:r>
            <a:r>
              <a:rPr lang="en-ZA" dirty="0" err="1"/>
              <a:t>wat</a:t>
            </a:r>
            <a:r>
              <a:rPr lang="en-ZA" dirty="0"/>
              <a:t> is die </a:t>
            </a:r>
            <a:r>
              <a:rPr lang="en-ZA" dirty="0" err="1"/>
              <a:t>verskil</a:t>
            </a:r>
            <a:r>
              <a:rPr lang="en-ZA" dirty="0"/>
              <a:t> </a:t>
            </a:r>
            <a:r>
              <a:rPr lang="en-ZA" dirty="0" err="1"/>
              <a:t>tussen</a:t>
            </a:r>
            <a:r>
              <a:rPr lang="en-ZA" dirty="0"/>
              <a:t> die </a:t>
            </a:r>
            <a:r>
              <a:rPr lang="en-ZA" dirty="0" err="1"/>
              <a:t>reguit</a:t>
            </a:r>
            <a:r>
              <a:rPr lang="en-ZA" dirty="0"/>
              <a:t> </a:t>
            </a:r>
            <a:r>
              <a:rPr lang="en-ZA" dirty="0" err="1"/>
              <a:t>lyne</a:t>
            </a:r>
            <a:r>
              <a:rPr lang="en-ZA" dirty="0"/>
              <a:t>?</a:t>
            </a:r>
          </a:p>
          <a:p>
            <a:r>
              <a:rPr lang="en-ZA" dirty="0"/>
              <a:t>LET</a:t>
            </a:r>
            <a:r>
              <a:rPr lang="en-ZA" baseline="0" dirty="0"/>
              <a:t> WEL:  </a:t>
            </a:r>
            <a:r>
              <a:rPr lang="en-ZA" dirty="0" err="1"/>
              <a:t>Gradiënte</a:t>
            </a:r>
            <a:r>
              <a:rPr lang="en-ZA" baseline="0" dirty="0"/>
              <a:t> </a:t>
            </a:r>
            <a:r>
              <a:rPr lang="en-ZA" baseline="0" dirty="0" err="1"/>
              <a:t>kan</a:t>
            </a:r>
            <a:r>
              <a:rPr lang="en-ZA" baseline="0" dirty="0"/>
              <a:t> </a:t>
            </a:r>
            <a:r>
              <a:rPr lang="en-ZA" baseline="0" dirty="0" err="1"/>
              <a:t>positief</a:t>
            </a:r>
            <a:r>
              <a:rPr lang="en-ZA" baseline="0" dirty="0"/>
              <a:t> of </a:t>
            </a:r>
            <a:r>
              <a:rPr lang="en-ZA" baseline="0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wees</a:t>
            </a:r>
            <a:r>
              <a:rPr lang="en-ZA" baseline="0" dirty="0"/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Die c </a:t>
            </a:r>
            <a:r>
              <a:rPr lang="en-ZA" dirty="0" err="1"/>
              <a:t>kan</a:t>
            </a:r>
            <a:r>
              <a:rPr lang="en-ZA" dirty="0"/>
              <a:t> </a:t>
            </a:r>
            <a:r>
              <a:rPr lang="en-ZA" dirty="0" err="1"/>
              <a:t>oof</a:t>
            </a:r>
            <a:r>
              <a:rPr lang="en-ZA" dirty="0"/>
              <a:t> </a:t>
            </a:r>
            <a:r>
              <a:rPr lang="en-ZA" dirty="0" err="1"/>
              <a:t>positief</a:t>
            </a:r>
            <a:r>
              <a:rPr lang="en-ZA" dirty="0"/>
              <a:t> of </a:t>
            </a:r>
            <a:r>
              <a:rPr lang="en-ZA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wees</a:t>
            </a:r>
            <a:r>
              <a:rPr lang="en-ZA" baseline="0" dirty="0"/>
              <a:t>.</a:t>
            </a:r>
          </a:p>
          <a:p>
            <a:r>
              <a:rPr lang="en-ZA" baseline="0" dirty="0" err="1"/>
              <a:t>Positief</a:t>
            </a:r>
            <a:r>
              <a:rPr lang="en-ZA" baseline="0" dirty="0"/>
              <a:t> </a:t>
            </a:r>
            <a:r>
              <a:rPr lang="en-ZA" baseline="0" dirty="0" err="1"/>
              <a:t>bo</a:t>
            </a:r>
            <a:r>
              <a:rPr lang="en-ZA" baseline="0" dirty="0"/>
              <a:t> die x-as.</a:t>
            </a:r>
          </a:p>
          <a:p>
            <a:r>
              <a:rPr lang="en-ZA" baseline="0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onder</a:t>
            </a:r>
            <a:r>
              <a:rPr lang="en-ZA" baseline="0" dirty="0"/>
              <a:t> die x-as.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Die c </a:t>
            </a:r>
            <a:r>
              <a:rPr lang="en-ZA" dirty="0" err="1"/>
              <a:t>kan</a:t>
            </a:r>
            <a:r>
              <a:rPr lang="en-ZA" dirty="0"/>
              <a:t> </a:t>
            </a:r>
            <a:r>
              <a:rPr lang="en-ZA" dirty="0" err="1"/>
              <a:t>oof</a:t>
            </a:r>
            <a:r>
              <a:rPr lang="en-ZA" dirty="0"/>
              <a:t> </a:t>
            </a:r>
            <a:r>
              <a:rPr lang="en-ZA" dirty="0" err="1"/>
              <a:t>positief</a:t>
            </a:r>
            <a:r>
              <a:rPr lang="en-ZA" dirty="0"/>
              <a:t> of </a:t>
            </a:r>
            <a:r>
              <a:rPr lang="en-ZA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wees</a:t>
            </a:r>
            <a:r>
              <a:rPr lang="en-ZA" baseline="0" dirty="0"/>
              <a:t>.</a:t>
            </a:r>
          </a:p>
          <a:p>
            <a:r>
              <a:rPr lang="en-ZA" baseline="0" dirty="0" err="1"/>
              <a:t>Positief</a:t>
            </a:r>
            <a:r>
              <a:rPr lang="en-ZA" baseline="0" dirty="0"/>
              <a:t> </a:t>
            </a:r>
            <a:r>
              <a:rPr lang="en-ZA" baseline="0" dirty="0" err="1"/>
              <a:t>bo</a:t>
            </a:r>
            <a:r>
              <a:rPr lang="en-ZA" baseline="0" dirty="0"/>
              <a:t> die x-as.</a:t>
            </a:r>
          </a:p>
          <a:p>
            <a:r>
              <a:rPr lang="en-ZA" baseline="0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onder</a:t>
            </a:r>
            <a:r>
              <a:rPr lang="en-ZA" baseline="0" dirty="0"/>
              <a:t> die x-as.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022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Die c </a:t>
            </a:r>
            <a:r>
              <a:rPr lang="en-ZA" dirty="0" err="1"/>
              <a:t>kan</a:t>
            </a:r>
            <a:r>
              <a:rPr lang="en-ZA" dirty="0"/>
              <a:t> </a:t>
            </a:r>
            <a:r>
              <a:rPr lang="en-ZA" dirty="0" err="1"/>
              <a:t>oof</a:t>
            </a:r>
            <a:r>
              <a:rPr lang="en-ZA" dirty="0"/>
              <a:t> </a:t>
            </a:r>
            <a:r>
              <a:rPr lang="en-ZA" dirty="0" err="1"/>
              <a:t>positief</a:t>
            </a:r>
            <a:r>
              <a:rPr lang="en-ZA" dirty="0"/>
              <a:t> of </a:t>
            </a:r>
            <a:r>
              <a:rPr lang="en-ZA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wees</a:t>
            </a:r>
            <a:r>
              <a:rPr lang="en-ZA" baseline="0" dirty="0"/>
              <a:t>.</a:t>
            </a:r>
          </a:p>
          <a:p>
            <a:r>
              <a:rPr lang="en-ZA" baseline="0" dirty="0" err="1"/>
              <a:t>Positief</a:t>
            </a:r>
            <a:r>
              <a:rPr lang="en-ZA" baseline="0" dirty="0"/>
              <a:t> </a:t>
            </a:r>
            <a:r>
              <a:rPr lang="en-ZA" baseline="0" dirty="0" err="1"/>
              <a:t>bo</a:t>
            </a:r>
            <a:r>
              <a:rPr lang="en-ZA" baseline="0" dirty="0"/>
              <a:t> die x-as.</a:t>
            </a:r>
          </a:p>
          <a:p>
            <a:r>
              <a:rPr lang="en-ZA" baseline="0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onder</a:t>
            </a:r>
            <a:r>
              <a:rPr lang="en-ZA" baseline="0" dirty="0"/>
              <a:t> die x-as.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4803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01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Reguit</a:t>
            </a:r>
            <a:r>
              <a:rPr lang="en-ZA" baseline="0" dirty="0"/>
              <a:t> </a:t>
            </a:r>
            <a:r>
              <a:rPr lang="en-ZA" baseline="0" dirty="0" err="1"/>
              <a:t>lyne</a:t>
            </a:r>
            <a:r>
              <a:rPr lang="en-ZA" baseline="0" dirty="0"/>
              <a:t> se </a:t>
            </a:r>
            <a:r>
              <a:rPr lang="en-ZA" baseline="0" dirty="0" err="1"/>
              <a:t>standaard</a:t>
            </a:r>
            <a:r>
              <a:rPr lang="en-ZA" baseline="0" dirty="0"/>
              <a:t> </a:t>
            </a:r>
            <a:r>
              <a:rPr lang="en-ZA" baseline="0" dirty="0" err="1"/>
              <a:t>vorm</a:t>
            </a:r>
            <a:r>
              <a:rPr lang="en-ZA" baseline="0" dirty="0"/>
              <a:t> is y=</a:t>
            </a:r>
            <a:r>
              <a:rPr lang="en-ZA" baseline="0" dirty="0" err="1"/>
              <a:t>mx+c</a:t>
            </a: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544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2258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260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252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4953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048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skryf</a:t>
            </a:r>
            <a:r>
              <a:rPr lang="en-ZA" dirty="0"/>
              <a:t> y in </a:t>
            </a:r>
            <a:r>
              <a:rPr lang="en-ZA" dirty="0" err="1"/>
              <a:t>terme</a:t>
            </a:r>
            <a:r>
              <a:rPr lang="en-ZA" dirty="0"/>
              <a:t> van </a:t>
            </a:r>
            <a:r>
              <a:rPr lang="en-ZA" dirty="0" err="1"/>
              <a:t>m,x</a:t>
            </a:r>
            <a:r>
              <a:rPr lang="en-ZA" dirty="0"/>
              <a:t> en c.</a:t>
            </a:r>
            <a:r>
              <a:rPr lang="en-ZA" baseline="0" dirty="0"/>
              <a:t> </a:t>
            </a:r>
            <a:r>
              <a:rPr lang="en-ZA" baseline="0" dirty="0" err="1"/>
              <a:t>Indien</a:t>
            </a:r>
            <a:r>
              <a:rPr lang="en-ZA" baseline="0" dirty="0"/>
              <a:t> </a:t>
            </a:r>
            <a:r>
              <a:rPr lang="en-ZA" baseline="0" dirty="0" err="1"/>
              <a:t>daar</a:t>
            </a:r>
            <a:r>
              <a:rPr lang="en-ZA" baseline="0" dirty="0"/>
              <a:t> </a:t>
            </a:r>
            <a:r>
              <a:rPr lang="en-ZA" baseline="0" dirty="0" err="1"/>
              <a:t>geen</a:t>
            </a:r>
            <a:r>
              <a:rPr lang="en-ZA" baseline="0" dirty="0"/>
              <a:t> y is </a:t>
            </a:r>
            <a:r>
              <a:rPr lang="en-ZA" baseline="0" dirty="0" err="1"/>
              <a:t>nie</a:t>
            </a:r>
            <a:r>
              <a:rPr lang="en-ZA" baseline="0" dirty="0"/>
              <a:t> </a:t>
            </a:r>
            <a:r>
              <a:rPr lang="en-ZA" baseline="0" dirty="0" err="1"/>
              <a:t>skryf</a:t>
            </a:r>
            <a:r>
              <a:rPr lang="en-ZA" baseline="0" dirty="0"/>
              <a:t> </a:t>
            </a:r>
            <a:r>
              <a:rPr lang="en-ZA" baseline="0" dirty="0" err="1"/>
              <a:t>ons</a:t>
            </a:r>
            <a:r>
              <a:rPr lang="en-ZA" baseline="0" dirty="0"/>
              <a:t> x in </a:t>
            </a:r>
            <a:r>
              <a:rPr lang="en-ZA" baseline="0" dirty="0" err="1"/>
              <a:t>terme</a:t>
            </a:r>
            <a:r>
              <a:rPr lang="en-ZA" baseline="0" dirty="0"/>
              <a:t> van c.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544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7137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2735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0043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933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7262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51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0647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Skryf</a:t>
            </a:r>
            <a:r>
              <a:rPr lang="en-ZA" dirty="0"/>
              <a:t> m</a:t>
            </a:r>
            <a:r>
              <a:rPr lang="en-ZA" baseline="0" dirty="0"/>
              <a:t> as ‘n </a:t>
            </a:r>
            <a:r>
              <a:rPr lang="en-ZA" baseline="0" dirty="0" err="1"/>
              <a:t>breuk</a:t>
            </a:r>
            <a:r>
              <a:rPr lang="en-ZA" baseline="0" dirty="0"/>
              <a:t> </a:t>
            </a:r>
            <a:r>
              <a:rPr lang="en-ZA" baseline="0" dirty="0" err="1"/>
              <a:t>nie</a:t>
            </a:r>
            <a:r>
              <a:rPr lang="en-ZA" baseline="0" dirty="0"/>
              <a:t> as ‘n </a:t>
            </a:r>
            <a:r>
              <a:rPr lang="en-ZA" baseline="0" dirty="0" err="1"/>
              <a:t>desimale</a:t>
            </a:r>
            <a:r>
              <a:rPr lang="en-ZA" baseline="0" dirty="0"/>
              <a:t> </a:t>
            </a:r>
            <a:r>
              <a:rPr lang="en-ZA" baseline="0" dirty="0" err="1"/>
              <a:t>getal</a:t>
            </a:r>
            <a:r>
              <a:rPr lang="en-ZA" baseline="0" dirty="0"/>
              <a:t> </a:t>
            </a:r>
            <a:r>
              <a:rPr lang="en-ZA" baseline="0" dirty="0" err="1"/>
              <a:t>nie</a:t>
            </a:r>
            <a:r>
              <a:rPr lang="en-ZA" baseline="0" dirty="0"/>
              <a:t>. </a:t>
            </a:r>
            <a:r>
              <a:rPr lang="en-ZA" baseline="0" dirty="0" err="1"/>
              <a:t>Jy</a:t>
            </a:r>
            <a:r>
              <a:rPr lang="en-ZA" baseline="0" dirty="0"/>
              <a:t> </a:t>
            </a:r>
            <a:r>
              <a:rPr lang="en-ZA" baseline="0" dirty="0" err="1"/>
              <a:t>sal</a:t>
            </a:r>
            <a:r>
              <a:rPr lang="en-ZA" baseline="0" dirty="0"/>
              <a:t> later </a:t>
            </a:r>
            <a:r>
              <a:rPr lang="en-ZA" baseline="0" dirty="0" err="1"/>
              <a:t>sien</a:t>
            </a:r>
            <a:r>
              <a:rPr lang="en-ZA" baseline="0" dirty="0"/>
              <a:t> </a:t>
            </a:r>
            <a:r>
              <a:rPr lang="en-ZA" baseline="0" dirty="0" err="1"/>
              <a:t>hoekom</a:t>
            </a:r>
            <a:r>
              <a:rPr lang="en-ZA" baseline="0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41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236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Die c </a:t>
            </a:r>
            <a:r>
              <a:rPr lang="en-ZA" dirty="0" err="1"/>
              <a:t>kan</a:t>
            </a:r>
            <a:r>
              <a:rPr lang="en-ZA" dirty="0"/>
              <a:t> </a:t>
            </a:r>
            <a:r>
              <a:rPr lang="en-ZA" dirty="0" err="1"/>
              <a:t>oof</a:t>
            </a:r>
            <a:r>
              <a:rPr lang="en-ZA" dirty="0"/>
              <a:t> </a:t>
            </a:r>
            <a:r>
              <a:rPr lang="en-ZA" dirty="0" err="1"/>
              <a:t>positief</a:t>
            </a:r>
            <a:r>
              <a:rPr lang="en-ZA" dirty="0"/>
              <a:t> of </a:t>
            </a:r>
            <a:r>
              <a:rPr lang="en-ZA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wees</a:t>
            </a:r>
            <a:r>
              <a:rPr lang="en-ZA" baseline="0" dirty="0"/>
              <a:t>.</a:t>
            </a:r>
          </a:p>
          <a:p>
            <a:r>
              <a:rPr lang="en-ZA" baseline="0" dirty="0" err="1"/>
              <a:t>Positief</a:t>
            </a:r>
            <a:r>
              <a:rPr lang="en-ZA" baseline="0" dirty="0"/>
              <a:t> </a:t>
            </a:r>
            <a:r>
              <a:rPr lang="en-ZA" baseline="0" dirty="0" err="1"/>
              <a:t>bo</a:t>
            </a:r>
            <a:r>
              <a:rPr lang="en-ZA" baseline="0" dirty="0"/>
              <a:t> die x-as.</a:t>
            </a:r>
          </a:p>
          <a:p>
            <a:r>
              <a:rPr lang="en-ZA" baseline="0" dirty="0" err="1"/>
              <a:t>Negatief</a:t>
            </a:r>
            <a:r>
              <a:rPr lang="en-ZA" baseline="0" dirty="0"/>
              <a:t> </a:t>
            </a:r>
            <a:r>
              <a:rPr lang="en-ZA" baseline="0" dirty="0" err="1"/>
              <a:t>onder</a:t>
            </a:r>
            <a:r>
              <a:rPr lang="en-ZA" baseline="0" dirty="0"/>
              <a:t> die x-as.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42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52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Skryf</a:t>
            </a:r>
            <a:r>
              <a:rPr lang="en-ZA" dirty="0"/>
              <a:t> m</a:t>
            </a:r>
            <a:r>
              <a:rPr lang="en-ZA" baseline="0" dirty="0"/>
              <a:t> as ‘n </a:t>
            </a:r>
            <a:r>
              <a:rPr lang="en-ZA" baseline="0" dirty="0" err="1"/>
              <a:t>breuk</a:t>
            </a:r>
            <a:r>
              <a:rPr lang="en-ZA" baseline="0" dirty="0"/>
              <a:t> </a:t>
            </a:r>
            <a:r>
              <a:rPr lang="en-ZA" baseline="0" dirty="0" err="1"/>
              <a:t>nie</a:t>
            </a:r>
            <a:r>
              <a:rPr lang="en-ZA" baseline="0" dirty="0"/>
              <a:t> as ‘n </a:t>
            </a:r>
            <a:r>
              <a:rPr lang="en-ZA" baseline="0" dirty="0" err="1"/>
              <a:t>desimale</a:t>
            </a:r>
            <a:r>
              <a:rPr lang="en-ZA" baseline="0" dirty="0"/>
              <a:t> </a:t>
            </a:r>
            <a:r>
              <a:rPr lang="en-ZA" baseline="0" dirty="0" err="1"/>
              <a:t>getal</a:t>
            </a:r>
            <a:r>
              <a:rPr lang="en-ZA" baseline="0" dirty="0"/>
              <a:t> </a:t>
            </a:r>
            <a:r>
              <a:rPr lang="en-ZA" baseline="0" dirty="0" err="1"/>
              <a:t>nie</a:t>
            </a:r>
            <a:r>
              <a:rPr lang="en-ZA" baseline="0" dirty="0"/>
              <a:t>. </a:t>
            </a:r>
            <a:r>
              <a:rPr lang="en-ZA" baseline="0" dirty="0" err="1"/>
              <a:t>Jy</a:t>
            </a:r>
            <a:r>
              <a:rPr lang="en-ZA" baseline="0" dirty="0"/>
              <a:t> </a:t>
            </a:r>
            <a:r>
              <a:rPr lang="en-ZA" baseline="0" dirty="0" err="1"/>
              <a:t>sal</a:t>
            </a:r>
            <a:r>
              <a:rPr lang="en-ZA" baseline="0" dirty="0"/>
              <a:t> later </a:t>
            </a:r>
            <a:r>
              <a:rPr lang="en-ZA" baseline="0" dirty="0" err="1"/>
              <a:t>sien</a:t>
            </a:r>
            <a:r>
              <a:rPr lang="en-ZA" baseline="0" dirty="0"/>
              <a:t> </a:t>
            </a:r>
            <a:r>
              <a:rPr lang="en-ZA" baseline="0" dirty="0" err="1"/>
              <a:t>hoekom</a:t>
            </a:r>
            <a:r>
              <a:rPr lang="en-ZA" baseline="0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544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8245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0350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66905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8089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3761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7151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0723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9625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51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Onthou</a:t>
            </a:r>
            <a:r>
              <a:rPr lang="en-ZA" dirty="0"/>
              <a:t> </a:t>
            </a:r>
            <a:r>
              <a:rPr lang="en-ZA" dirty="0" err="1"/>
              <a:t>jy</a:t>
            </a:r>
            <a:r>
              <a:rPr lang="en-ZA" dirty="0"/>
              <a:t> </a:t>
            </a:r>
            <a:r>
              <a:rPr lang="en-ZA" dirty="0" err="1"/>
              <a:t>hierdie</a:t>
            </a:r>
            <a:r>
              <a:rPr lang="en-ZA" dirty="0"/>
              <a:t> </a:t>
            </a:r>
            <a:r>
              <a:rPr lang="en-ZA" dirty="0" err="1"/>
              <a:t>invoer</a:t>
            </a:r>
            <a:r>
              <a:rPr lang="en-ZA" dirty="0"/>
              <a:t>/</a:t>
            </a:r>
            <a:r>
              <a:rPr lang="en-ZA" dirty="0" err="1"/>
              <a:t>uitvoer</a:t>
            </a:r>
            <a:r>
              <a:rPr lang="en-ZA" dirty="0"/>
              <a:t> </a:t>
            </a:r>
            <a:r>
              <a:rPr lang="en-ZA" dirty="0" err="1"/>
              <a:t>vloeidiagram</a:t>
            </a:r>
            <a:r>
              <a:rPr lang="en-ZA" dirty="0"/>
              <a:t>?</a:t>
            </a:r>
          </a:p>
          <a:p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kies</a:t>
            </a:r>
            <a:r>
              <a:rPr lang="en-ZA" dirty="0"/>
              <a:t> x-</a:t>
            </a:r>
            <a:r>
              <a:rPr lang="en-ZA" dirty="0" err="1"/>
              <a:t>waardes</a:t>
            </a:r>
            <a:r>
              <a:rPr lang="en-ZA" dirty="0"/>
              <a:t> </a:t>
            </a:r>
            <a:r>
              <a:rPr lang="en-ZA" dirty="0" err="1"/>
              <a:t>vir</a:t>
            </a:r>
            <a:r>
              <a:rPr lang="en-ZA" dirty="0"/>
              <a:t> die </a:t>
            </a:r>
            <a:r>
              <a:rPr lang="en-ZA" dirty="0" err="1"/>
              <a:t>invoer</a:t>
            </a:r>
            <a:r>
              <a:rPr lang="en-ZA" baseline="0" dirty="0"/>
              <a:t> en </a:t>
            </a:r>
            <a:r>
              <a:rPr lang="en-ZA" baseline="0" dirty="0" err="1"/>
              <a:t>kry</a:t>
            </a:r>
            <a:r>
              <a:rPr lang="en-ZA" baseline="0" dirty="0"/>
              <a:t> y-</a:t>
            </a:r>
            <a:r>
              <a:rPr lang="en-ZA" baseline="0" dirty="0" err="1"/>
              <a:t>waardes</a:t>
            </a:r>
            <a:r>
              <a:rPr lang="en-ZA" baseline="0" dirty="0"/>
              <a:t> as </a:t>
            </a:r>
            <a:r>
              <a:rPr lang="en-ZA" baseline="0" dirty="0" err="1"/>
              <a:t>uitvoer</a:t>
            </a:r>
            <a:r>
              <a:rPr lang="en-ZA" dirty="0"/>
              <a:t>. </a:t>
            </a:r>
          </a:p>
          <a:p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kies</a:t>
            </a:r>
            <a:r>
              <a:rPr lang="en-ZA" dirty="0"/>
              <a:t> </a:t>
            </a:r>
            <a:r>
              <a:rPr lang="en-ZA" dirty="0" err="1"/>
              <a:t>gewoonlik</a:t>
            </a:r>
            <a:r>
              <a:rPr lang="en-ZA" dirty="0"/>
              <a:t> x-</a:t>
            </a:r>
            <a:r>
              <a:rPr lang="en-ZA" dirty="0" err="1"/>
              <a:t>waardes</a:t>
            </a:r>
            <a:r>
              <a:rPr lang="en-ZA" dirty="0"/>
              <a:t>:</a:t>
            </a:r>
            <a:r>
              <a:rPr lang="en-ZA" baseline="0" dirty="0"/>
              <a:t> </a:t>
            </a:r>
            <a:r>
              <a:rPr lang="en-ZA" dirty="0"/>
              <a:t>-1;0;1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26878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24445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77881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57854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7419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054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2853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70845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60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77804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61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4419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463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kan</a:t>
            </a:r>
            <a:r>
              <a:rPr lang="en-ZA" dirty="0"/>
              <a:t> die x- en y-</a:t>
            </a:r>
            <a:r>
              <a:rPr lang="en-ZA" dirty="0" err="1"/>
              <a:t>waardes</a:t>
            </a:r>
            <a:r>
              <a:rPr lang="en-ZA" dirty="0"/>
              <a:t> </a:t>
            </a:r>
            <a:r>
              <a:rPr lang="en-ZA" dirty="0" err="1"/>
              <a:t>dan</a:t>
            </a:r>
            <a:r>
              <a:rPr lang="en-ZA" dirty="0"/>
              <a:t> in ‘n </a:t>
            </a:r>
            <a:r>
              <a:rPr lang="en-ZA" dirty="0" err="1"/>
              <a:t>tabel</a:t>
            </a:r>
            <a:r>
              <a:rPr lang="en-ZA" dirty="0"/>
              <a:t> </a:t>
            </a:r>
            <a:r>
              <a:rPr lang="en-ZA" dirty="0" err="1"/>
              <a:t>skryf</a:t>
            </a:r>
            <a:r>
              <a:rPr lang="en-ZA" dirty="0"/>
              <a:t> en </a:t>
            </a:r>
            <a:r>
              <a:rPr lang="en-ZA" dirty="0" err="1"/>
              <a:t>ko</a:t>
            </a:r>
            <a:r>
              <a:rPr lang="en-ZA" dirty="0"/>
              <a:t>-ordinate </a:t>
            </a:r>
            <a:r>
              <a:rPr lang="en-ZA" dirty="0" err="1"/>
              <a:t>kry</a:t>
            </a:r>
            <a:r>
              <a:rPr lang="en-Z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26878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33652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78809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28466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51531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7308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67463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26754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47775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23476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500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kan</a:t>
            </a:r>
            <a:r>
              <a:rPr lang="en-ZA" dirty="0"/>
              <a:t> die </a:t>
            </a:r>
            <a:r>
              <a:rPr lang="en-ZA" dirty="0" err="1"/>
              <a:t>ko</a:t>
            </a:r>
            <a:r>
              <a:rPr lang="en-ZA" dirty="0"/>
              <a:t>-ordinate </a:t>
            </a:r>
            <a:r>
              <a:rPr lang="en-ZA" dirty="0" err="1"/>
              <a:t>gebruik</a:t>
            </a:r>
            <a:r>
              <a:rPr lang="en-ZA" dirty="0"/>
              <a:t> </a:t>
            </a:r>
            <a:r>
              <a:rPr lang="en-ZA" dirty="0" err="1"/>
              <a:t>om</a:t>
            </a:r>
            <a:r>
              <a:rPr lang="en-ZA" dirty="0"/>
              <a:t> </a:t>
            </a:r>
            <a:r>
              <a:rPr lang="en-ZA" dirty="0" err="1"/>
              <a:t>punte</a:t>
            </a:r>
            <a:r>
              <a:rPr lang="en-ZA" dirty="0"/>
              <a:t> op die </a:t>
            </a:r>
            <a:r>
              <a:rPr lang="en-ZA" dirty="0" err="1"/>
              <a:t>cartetiese</a:t>
            </a:r>
            <a:r>
              <a:rPr lang="en-ZA" baseline="0" dirty="0"/>
              <a:t> </a:t>
            </a:r>
            <a:r>
              <a:rPr lang="en-ZA" baseline="0" dirty="0" err="1"/>
              <a:t>vlak</a:t>
            </a:r>
            <a:r>
              <a:rPr lang="en-ZA" baseline="0" dirty="0"/>
              <a:t> </a:t>
            </a:r>
            <a:r>
              <a:rPr lang="en-ZA" baseline="0" dirty="0" err="1"/>
              <a:t>te</a:t>
            </a:r>
            <a:r>
              <a:rPr lang="en-ZA" baseline="0" dirty="0"/>
              <a:t> </a:t>
            </a:r>
            <a:r>
              <a:rPr lang="en-ZA" baseline="0" dirty="0" err="1"/>
              <a:t>maak</a:t>
            </a:r>
            <a:r>
              <a:rPr lang="en-ZA" baseline="0" dirty="0"/>
              <a:t>.</a:t>
            </a:r>
          </a:p>
          <a:p>
            <a:r>
              <a:rPr lang="en-ZA" baseline="0" dirty="0" err="1"/>
              <a:t>Ons</a:t>
            </a:r>
            <a:r>
              <a:rPr lang="en-ZA" baseline="0" dirty="0"/>
              <a:t> </a:t>
            </a:r>
            <a:r>
              <a:rPr lang="en-ZA" baseline="0" dirty="0" err="1"/>
              <a:t>kan</a:t>
            </a:r>
            <a:r>
              <a:rPr lang="en-ZA" baseline="0" dirty="0"/>
              <a:t> die </a:t>
            </a:r>
            <a:r>
              <a:rPr lang="en-ZA" baseline="0" dirty="0" err="1"/>
              <a:t>punte</a:t>
            </a:r>
            <a:r>
              <a:rPr lang="en-ZA" baseline="0" dirty="0"/>
              <a:t> </a:t>
            </a:r>
            <a:r>
              <a:rPr lang="en-ZA" baseline="0" dirty="0" err="1"/>
              <a:t>verbind</a:t>
            </a:r>
            <a:r>
              <a:rPr lang="en-ZA" baseline="0" dirty="0"/>
              <a:t> en ‘n </a:t>
            </a:r>
            <a:r>
              <a:rPr lang="en-ZA" baseline="0" dirty="0" err="1"/>
              <a:t>lyn</a:t>
            </a:r>
            <a:r>
              <a:rPr lang="en-ZA" baseline="0" dirty="0"/>
              <a:t> trek.</a:t>
            </a:r>
          </a:p>
          <a:p>
            <a:r>
              <a:rPr lang="en-ZA" baseline="0" dirty="0" err="1"/>
              <a:t>Ons</a:t>
            </a:r>
            <a:r>
              <a:rPr lang="en-ZA" baseline="0" dirty="0"/>
              <a:t> het </a:t>
            </a:r>
            <a:r>
              <a:rPr lang="en-ZA" baseline="0" dirty="0" err="1"/>
              <a:t>dus</a:t>
            </a:r>
            <a:r>
              <a:rPr lang="en-ZA" baseline="0" dirty="0"/>
              <a:t> y=3x+2 </a:t>
            </a:r>
            <a:r>
              <a:rPr lang="en-ZA" baseline="0" dirty="0" err="1"/>
              <a:t>geskets</a:t>
            </a:r>
            <a:r>
              <a:rPr lang="en-ZA" baseline="0" dirty="0"/>
              <a:t> met die </a:t>
            </a:r>
            <a:r>
              <a:rPr lang="en-ZA" baseline="0" dirty="0" err="1"/>
              <a:t>tabel-metode</a:t>
            </a:r>
            <a:r>
              <a:rPr lang="en-ZA" baseline="0" dirty="0"/>
              <a:t>.</a:t>
            </a:r>
          </a:p>
          <a:p>
            <a:r>
              <a:rPr lang="en-ZA" baseline="0" dirty="0" err="1"/>
              <a:t>Ek</a:t>
            </a:r>
            <a:r>
              <a:rPr lang="en-ZA" baseline="0" dirty="0"/>
              <a:t> </a:t>
            </a:r>
            <a:r>
              <a:rPr lang="en-ZA" baseline="0" dirty="0" err="1"/>
              <a:t>kon</a:t>
            </a:r>
            <a:r>
              <a:rPr lang="en-ZA" baseline="0" dirty="0"/>
              <a:t> </a:t>
            </a:r>
            <a:r>
              <a:rPr lang="en-ZA" baseline="0" dirty="0" err="1"/>
              <a:t>enige</a:t>
            </a:r>
            <a:r>
              <a:rPr lang="en-ZA" baseline="0" dirty="0"/>
              <a:t> x-</a:t>
            </a:r>
            <a:r>
              <a:rPr lang="en-ZA" baseline="0" dirty="0" err="1"/>
              <a:t>waardes</a:t>
            </a:r>
            <a:r>
              <a:rPr lang="en-ZA" baseline="0" dirty="0"/>
              <a:t> </a:t>
            </a:r>
            <a:r>
              <a:rPr lang="en-ZA" baseline="0" dirty="0" err="1"/>
              <a:t>gekies</a:t>
            </a:r>
            <a:r>
              <a:rPr lang="en-ZA" baseline="0" dirty="0"/>
              <a:t> het en die </a:t>
            </a:r>
            <a:r>
              <a:rPr lang="en-ZA" baseline="0" dirty="0" err="1"/>
              <a:t>lyn</a:t>
            </a:r>
            <a:r>
              <a:rPr lang="en-ZA" baseline="0" dirty="0"/>
              <a:t> </a:t>
            </a:r>
            <a:r>
              <a:rPr lang="en-ZA" baseline="0" dirty="0" err="1"/>
              <a:t>sal</a:t>
            </a:r>
            <a:r>
              <a:rPr lang="en-ZA" baseline="0" dirty="0"/>
              <a:t> </a:t>
            </a:r>
            <a:r>
              <a:rPr lang="en-ZA" baseline="0" dirty="0" err="1"/>
              <a:t>altyd</a:t>
            </a:r>
            <a:r>
              <a:rPr lang="en-ZA" baseline="0" dirty="0"/>
              <a:t> </a:t>
            </a:r>
            <a:r>
              <a:rPr lang="en-ZA" baseline="0" dirty="0" err="1"/>
              <a:t>dieslefde</a:t>
            </a:r>
            <a:r>
              <a:rPr lang="en-ZA" baseline="0" dirty="0"/>
              <a:t> </a:t>
            </a:r>
            <a:r>
              <a:rPr lang="en-ZA" baseline="0" dirty="0" err="1"/>
              <a:t>lyk</a:t>
            </a:r>
            <a:r>
              <a:rPr lang="en-ZA" baseline="0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1432-2139-453B-AA0C-5D56512CBE1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62501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63509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23881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43681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599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296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296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65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316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67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527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33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60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973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450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01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540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135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F088-BF29-4049-8B21-D44F46B07299}" type="datetimeFigureOut">
              <a:rPr lang="en-ZA" smtClean="0"/>
              <a:t>2024/08/29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DF50-2D1A-440C-A53C-B34E20C3F4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83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2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9787" y="687621"/>
            <a:ext cx="49600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3800" dirty="0">
                <a:latin typeface="Brain Flower" panose="02000500000000000000" pitchFamily="2" charset="0"/>
              </a:rPr>
              <a:t>Functions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08" y="2672048"/>
            <a:ext cx="5180558" cy="2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5620" y="4365104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Straight lines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44" y="3954388"/>
            <a:ext cx="440053" cy="4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2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10.1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4B26F-1AB2-EDFE-5D6D-DC2DF9F48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65"/>
          <a:stretch/>
        </p:blipFill>
        <p:spPr>
          <a:xfrm>
            <a:off x="563182" y="1293912"/>
            <a:ext cx="8108986" cy="3215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10.1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3FBB8-0363-FD41-8F4D-AF3973AC36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8"/>
          <a:stretch/>
        </p:blipFill>
        <p:spPr>
          <a:xfrm>
            <a:off x="575014" y="1429000"/>
            <a:ext cx="3349649" cy="49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9F93A2-9BCB-4FF0-7E99-FA86B596CD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48"/>
          <a:stretch/>
        </p:blipFill>
        <p:spPr>
          <a:xfrm>
            <a:off x="4139952" y="1523693"/>
            <a:ext cx="4142328" cy="46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6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10.1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88BFB-799D-BC74-3ADD-F180FD056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451685"/>
            <a:ext cx="3600400" cy="47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10.1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A617B0-C622-82AA-C492-324720AA1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8"/>
          <a:stretch/>
        </p:blipFill>
        <p:spPr>
          <a:xfrm>
            <a:off x="2231740" y="1219839"/>
            <a:ext cx="4680520" cy="50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70808"/>
            <a:ext cx="61382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500" dirty="0">
                <a:latin typeface="Brain Flower" panose="02000500000000000000" pitchFamily="2" charset="0"/>
              </a:rPr>
              <a:t>Standard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4029" y="2564904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8000" dirty="0" err="1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8000" dirty="0" err="1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.</a:t>
            </a:r>
            <a:r>
              <a:rPr lang="en-ZA" sz="8000" dirty="0" err="1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9684" y="4437112"/>
            <a:ext cx="61446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500" dirty="0">
                <a:latin typeface="Brain Flower" panose="02000500000000000000" pitchFamily="2" charset="0"/>
              </a:rPr>
              <a:t>What is what?</a:t>
            </a:r>
          </a:p>
        </p:txBody>
      </p:sp>
    </p:spTree>
    <p:extLst>
      <p:ext uri="{BB962C8B-B14F-4D97-AF65-F5344CB8AC3E}">
        <p14:creationId xmlns:p14="http://schemas.microsoft.com/office/powerpoint/2010/main" val="189101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56290" y="-34935"/>
            <a:ext cx="383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Can you see it?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1832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1403648" y="1224184"/>
            <a:ext cx="1944216" cy="194268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9512" y="1052736"/>
            <a:ext cx="1129644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2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endParaRPr lang="en-ZA" sz="32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27" y="1052736"/>
            <a:ext cx="31832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H="1">
            <a:off x="5868144" y="1414306"/>
            <a:ext cx="1944216" cy="194268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88024" y="1052736"/>
            <a:ext cx="1522157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2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-1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933056"/>
            <a:ext cx="31832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 flipH="1">
            <a:off x="1736256" y="3933056"/>
            <a:ext cx="1224137" cy="237626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79512" y="3933056"/>
            <a:ext cx="1355655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2</a:t>
            </a:r>
            <a:r>
              <a:rPr lang="en-ZA" sz="32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endParaRPr lang="en-ZA" sz="32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01032"/>
            <a:ext cx="31832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67"/>
          <p:cNvCxnSpPr/>
          <p:nvPr/>
        </p:nvCxnSpPr>
        <p:spPr>
          <a:xfrm flipH="1">
            <a:off x="5940152" y="3933056"/>
            <a:ext cx="1224137" cy="237626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44008" y="3901032"/>
            <a:ext cx="1831288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2</a:t>
            </a:r>
            <a:r>
              <a:rPr lang="en-ZA" sz="32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9503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59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-22867"/>
            <a:ext cx="9284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What is the difference between the lines?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2866769" y="1268760"/>
            <a:ext cx="3224724" cy="3211446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21263" y="1988840"/>
            <a:ext cx="3813977" cy="1835112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095376" y="1324811"/>
            <a:ext cx="691012" cy="321144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36821" y="4653136"/>
            <a:ext cx="3813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y = </a:t>
            </a:r>
            <a:r>
              <a:rPr lang="en-ZA" sz="6000" dirty="0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x + c</a:t>
            </a:r>
          </a:p>
        </p:txBody>
      </p:sp>
      <p:sp>
        <p:nvSpPr>
          <p:cNvPr id="3082" name="Rectangle 3081"/>
          <p:cNvSpPr/>
          <p:nvPr/>
        </p:nvSpPr>
        <p:spPr>
          <a:xfrm>
            <a:off x="905916" y="5661248"/>
            <a:ext cx="70577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The 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determines the “angle” of the line:</a:t>
            </a:r>
          </a:p>
          <a:p>
            <a:pPr algn="ctr"/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is the 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gradient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or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 slope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3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59632" y="-34935"/>
            <a:ext cx="6668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Gradients can be “+” or “-” 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1832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1403648" y="1224184"/>
            <a:ext cx="1944216" cy="194268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9512" y="1052736"/>
            <a:ext cx="1375636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+</a:t>
            </a:r>
            <a:r>
              <a:rPr lang="en-ZA" sz="32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endParaRPr lang="en-ZA" sz="32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27" y="1052736"/>
            <a:ext cx="31832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5796136" y="1224184"/>
            <a:ext cx="2016224" cy="194268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64289" y="1052736"/>
            <a:ext cx="1297696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-</a:t>
            </a:r>
            <a:r>
              <a:rPr lang="en-ZA" sz="32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endParaRPr lang="en-ZA" sz="32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953" y="3708863"/>
            <a:ext cx="2960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Positive gradient</a:t>
            </a:r>
            <a:endParaRPr lang="en-ZA" sz="54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3772873"/>
            <a:ext cx="313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Negative gradient</a:t>
            </a:r>
            <a:endParaRPr lang="en-ZA" sz="54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173" y="4293096"/>
            <a:ext cx="2844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6000" dirty="0">
                <a:solidFill>
                  <a:srgbClr val="92D050"/>
                </a:solidFill>
                <a:latin typeface="Alte Haas Grotesk" panose="02000503000000020004" pitchFamily="2" charset="0"/>
              </a:rPr>
              <a:t>m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“+”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9064" y="4357553"/>
            <a:ext cx="2895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6000" dirty="0">
                <a:solidFill>
                  <a:srgbClr val="92D050"/>
                </a:solidFill>
                <a:latin typeface="Alte Haas Grotesk" panose="02000503000000020004" pitchFamily="2" charset="0"/>
              </a:rPr>
              <a:t>m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“-” </a:t>
            </a:r>
          </a:p>
        </p:txBody>
      </p:sp>
    </p:spTree>
    <p:extLst>
      <p:ext uri="{BB962C8B-B14F-4D97-AF65-F5344CB8AC3E}">
        <p14:creationId xmlns:p14="http://schemas.microsoft.com/office/powerpoint/2010/main" val="4568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-65721"/>
            <a:ext cx="9284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What is the difference between the lines?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2866769" y="1268760"/>
            <a:ext cx="3224724" cy="3211446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851920" y="1988840"/>
            <a:ext cx="2483321" cy="2491366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627784" y="1217891"/>
            <a:ext cx="2569327" cy="249914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36821" y="4653136"/>
            <a:ext cx="3813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y = mx +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</a:p>
        </p:txBody>
      </p:sp>
      <p:sp>
        <p:nvSpPr>
          <p:cNvPr id="3082" name="Rectangle 3081"/>
          <p:cNvSpPr/>
          <p:nvPr/>
        </p:nvSpPr>
        <p:spPr>
          <a:xfrm>
            <a:off x="934871" y="5661248"/>
            <a:ext cx="69998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The </a:t>
            </a:r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is where the line crosses the y-axis.</a:t>
            </a:r>
          </a:p>
          <a:p>
            <a:pPr algn="ctr"/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is the </a:t>
            </a:r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y-intercept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. [it is </a:t>
            </a:r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of </a:t>
            </a:r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–</a:t>
            </a:r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5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0"/>
            <a:ext cx="51139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600" dirty="0">
                <a:latin typeface="Brain Flower" panose="02000500000000000000" pitchFamily="2" charset="0"/>
              </a:rPr>
              <a:t>Standard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459" y="1556792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8000" dirty="0" err="1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8000" dirty="0" err="1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.</a:t>
            </a:r>
            <a:r>
              <a:rPr lang="en-ZA" sz="8000" dirty="0" err="1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39752" y="3802687"/>
            <a:ext cx="828358" cy="1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515" y="3140968"/>
            <a:ext cx="1571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solidFill>
                  <a:srgbClr val="00B0F0"/>
                </a:solidFill>
                <a:latin typeface="Alte Haas Grotesk" panose="02000503000000020004" pitchFamily="2" charset="0"/>
              </a:rPr>
              <a:t>y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/</a:t>
            </a:r>
            <a:r>
              <a:rPr lang="en-ZA" sz="8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endParaRPr lang="en-ZA" sz="80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463240"/>
            <a:ext cx="318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Input/output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78781" y="4867105"/>
            <a:ext cx="828358" cy="1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4205386"/>
            <a:ext cx="1059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0909" y="4527658"/>
            <a:ext cx="2184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Gradient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78781" y="5947225"/>
            <a:ext cx="828358" cy="1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7544" y="528550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0909" y="5607778"/>
            <a:ext cx="2677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Y-intercept</a:t>
            </a:r>
          </a:p>
        </p:txBody>
      </p:sp>
    </p:spTree>
    <p:extLst>
      <p:ext uri="{BB962C8B-B14F-4D97-AF65-F5344CB8AC3E}">
        <p14:creationId xmlns:p14="http://schemas.microsoft.com/office/powerpoint/2010/main" val="62467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90244"/>
            <a:ext cx="726673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3800" dirty="0">
                <a:latin typeface="Brain Flower" panose="02000500000000000000" pitchFamily="2" charset="0"/>
              </a:rPr>
              <a:t>Standard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459" y="3068960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8000" dirty="0" err="1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8000" dirty="0" err="1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.</a:t>
            </a:r>
            <a:r>
              <a:rPr lang="en-ZA" sz="8000" dirty="0" err="1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8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8000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7591" y="4675202"/>
            <a:ext cx="6642011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ZA" sz="3600" b="1" dirty="0">
                <a:solidFill>
                  <a:srgbClr val="00B0F0"/>
                </a:solidFill>
                <a:latin typeface="Alte Haas Grotesk" panose="02000503000000020004" pitchFamily="2" charset="0"/>
              </a:rPr>
              <a:t>y</a:t>
            </a:r>
            <a:r>
              <a:rPr lang="en-ZA" sz="36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stand alone</a:t>
            </a:r>
          </a:p>
          <a:p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[We write </a:t>
            </a:r>
            <a:r>
              <a:rPr lang="en-ZA" sz="3600" b="1" dirty="0">
                <a:solidFill>
                  <a:srgbClr val="00B0F0"/>
                </a:solidFill>
                <a:latin typeface="Alte Haas Grotesk" panose="02000503000000020004" pitchFamily="2" charset="0"/>
              </a:rPr>
              <a:t>y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in terms of </a:t>
            </a:r>
            <a:r>
              <a:rPr lang="en-ZA" sz="3600" b="1" dirty="0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, </a:t>
            </a:r>
            <a:r>
              <a:rPr lang="en-ZA" sz="3600" b="1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and </a:t>
            </a:r>
            <a:r>
              <a:rPr lang="en-ZA" sz="3600" b="1" dirty="0">
                <a:solidFill>
                  <a:srgbClr val="FF0000"/>
                </a:solidFill>
                <a:latin typeface="Alte Haas Grotesk" panose="02000503000000020004" pitchFamily="2" charset="0"/>
              </a:rPr>
              <a:t>c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73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89780" y="-106943"/>
            <a:ext cx="2978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Special lines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2555776" y="2276872"/>
            <a:ext cx="3816424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2483768" y="3501008"/>
            <a:ext cx="3888432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2483768" y="1268760"/>
            <a:ext cx="38884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159CF-E933-FCBE-2E36-2C741E1483C1}"/>
              </a:ext>
            </a:extLst>
          </p:cNvPr>
          <p:cNvSpPr/>
          <p:nvPr/>
        </p:nvSpPr>
        <p:spPr>
          <a:xfrm>
            <a:off x="258647" y="5004465"/>
            <a:ext cx="8440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Can you spot what stays the same with each line?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C949F4-E61B-83E1-88EE-47A6150B1776}"/>
              </a:ext>
            </a:extLst>
          </p:cNvPr>
          <p:cNvSpPr/>
          <p:nvPr/>
        </p:nvSpPr>
        <p:spPr>
          <a:xfrm>
            <a:off x="3275856" y="5815383"/>
            <a:ext cx="2088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The y-value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7D40E-E485-0B3E-D463-2BA67CA56E4C}"/>
              </a:ext>
            </a:extLst>
          </p:cNvPr>
          <p:cNvSpPr/>
          <p:nvPr/>
        </p:nvSpPr>
        <p:spPr>
          <a:xfrm>
            <a:off x="7600421" y="908720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y=5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4B651-AD4E-8C71-8D62-A3BAE4E43BAB}"/>
              </a:ext>
            </a:extLst>
          </p:cNvPr>
          <p:cNvSpPr/>
          <p:nvPr/>
        </p:nvSpPr>
        <p:spPr>
          <a:xfrm>
            <a:off x="7600420" y="1853535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y=2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0880B-6952-333C-821C-0D6354AB21A6}"/>
              </a:ext>
            </a:extLst>
          </p:cNvPr>
          <p:cNvSpPr/>
          <p:nvPr/>
        </p:nvSpPr>
        <p:spPr>
          <a:xfrm>
            <a:off x="7540512" y="3136612"/>
            <a:ext cx="909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y=-2</a:t>
            </a:r>
          </a:p>
        </p:txBody>
      </p:sp>
    </p:spTree>
    <p:extLst>
      <p:ext uri="{BB962C8B-B14F-4D97-AF65-F5344CB8AC3E}">
        <p14:creationId xmlns:p14="http://schemas.microsoft.com/office/powerpoint/2010/main" val="27526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89780" y="-106943"/>
            <a:ext cx="2978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Special lines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6084168" y="1268760"/>
            <a:ext cx="0" cy="3240360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076056" y="1268760"/>
            <a:ext cx="0" cy="324036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2555776" y="1268760"/>
            <a:ext cx="0" cy="324036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159CF-E933-FCBE-2E36-2C741E1483C1}"/>
              </a:ext>
            </a:extLst>
          </p:cNvPr>
          <p:cNvSpPr/>
          <p:nvPr/>
        </p:nvSpPr>
        <p:spPr>
          <a:xfrm>
            <a:off x="243505" y="5384218"/>
            <a:ext cx="8440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Can you spot what stays the same with each line?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C949F4-E61B-83E1-88EE-47A6150B1776}"/>
              </a:ext>
            </a:extLst>
          </p:cNvPr>
          <p:cNvSpPr/>
          <p:nvPr/>
        </p:nvSpPr>
        <p:spPr>
          <a:xfrm>
            <a:off x="3275856" y="6080230"/>
            <a:ext cx="207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The x-value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7D40E-E485-0B3E-D463-2BA67CA56E4C}"/>
              </a:ext>
            </a:extLst>
          </p:cNvPr>
          <p:cNvSpPr/>
          <p:nvPr/>
        </p:nvSpPr>
        <p:spPr>
          <a:xfrm>
            <a:off x="2123728" y="4688206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x=-6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4B651-AD4E-8C71-8D62-A3BAE4E43BAB}"/>
              </a:ext>
            </a:extLst>
          </p:cNvPr>
          <p:cNvSpPr/>
          <p:nvPr/>
        </p:nvSpPr>
        <p:spPr>
          <a:xfrm>
            <a:off x="5730977" y="4688206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x=5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0880B-6952-333C-821C-0D6354AB21A6}"/>
              </a:ext>
            </a:extLst>
          </p:cNvPr>
          <p:cNvSpPr/>
          <p:nvPr/>
        </p:nvSpPr>
        <p:spPr>
          <a:xfrm>
            <a:off x="4687968" y="4688206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x=2</a:t>
            </a:r>
          </a:p>
        </p:txBody>
      </p:sp>
    </p:spTree>
    <p:extLst>
      <p:ext uri="{BB962C8B-B14F-4D97-AF65-F5344CB8AC3E}">
        <p14:creationId xmlns:p14="http://schemas.microsoft.com/office/powerpoint/2010/main" val="26166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37FB2-173A-E0C7-5C8E-6A2E5936E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307669"/>
            <a:ext cx="5717088" cy="50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EE64C-9A93-99D0-0300-A6CBEFF8A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" y="1360475"/>
            <a:ext cx="8059399" cy="20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77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C900C2-4A05-36A6-8DC5-030E3D47D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667" y="2091630"/>
            <a:ext cx="2640666" cy="26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33AC45-A42D-1760-8650-5D5563015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155001"/>
            <a:ext cx="6028389" cy="53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957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3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71800" y="-6824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47" y="2571994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2881912" y="2860026"/>
            <a:ext cx="3224724" cy="3211446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67534" y="1268760"/>
                <a:ext cx="2862194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534" y="1268760"/>
                <a:ext cx="2862194" cy="844077"/>
              </a:xfrm>
              <a:prstGeom prst="rect">
                <a:avLst/>
              </a:prstGeom>
              <a:blipFill>
                <a:blip r:embed="rId4"/>
                <a:stretch>
                  <a:fillRect l="-6608" t="-8824" r="-2643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6264631" y="3212976"/>
                <a:ext cx="2041641" cy="880880"/>
              </a:xfrm>
              <a:prstGeom prst="wedgeRoundRectCallout">
                <a:avLst>
                  <a:gd name="adj1" fmla="val -93532"/>
                  <a:gd name="adj2" fmla="val -51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ZA" sz="2800" i="1">
                            <a:solidFill>
                              <a:prstClr val="white">
                                <a:lumMod val="6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ZA" dirty="0"/>
                  <a:t>          </a:t>
                </a:r>
                <a:r>
                  <a:rPr lang="en-ZA" sz="32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 = 1</a:t>
                </a: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31" y="3212976"/>
                <a:ext cx="2041641" cy="880880"/>
              </a:xfrm>
              <a:prstGeom prst="wedgeRoundRectCallout">
                <a:avLst>
                  <a:gd name="adj1" fmla="val -93532"/>
                  <a:gd name="adj2" fmla="val -5138"/>
                  <a:gd name="adj3" fmla="val 16667"/>
                </a:avLst>
              </a:prstGeom>
              <a:blipFill rotWithShape="1">
                <a:blip r:embed="rId5"/>
                <a:stretch>
                  <a:fillRect r="-3313"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lock Arc 1">
            <a:extLst>
              <a:ext uri="{FF2B5EF4-FFF2-40B4-BE49-F238E27FC236}">
                <a16:creationId xmlns:a16="http://schemas.microsoft.com/office/drawing/2014/main" id="{6821323B-192B-F918-3ECD-2476FA5A0079}"/>
              </a:ext>
            </a:extLst>
          </p:cNvPr>
          <p:cNvSpPr/>
          <p:nvPr/>
        </p:nvSpPr>
        <p:spPr>
          <a:xfrm rot="5400000">
            <a:off x="4642052" y="4180102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50845F77-41DF-7D04-2D6A-B28DC66A6528}"/>
              </a:ext>
            </a:extLst>
          </p:cNvPr>
          <p:cNvSpPr/>
          <p:nvPr/>
        </p:nvSpPr>
        <p:spPr>
          <a:xfrm>
            <a:off x="4479131" y="4343452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 animBg="1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71800" y="-6824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47" y="2571994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67534" y="1268760"/>
                <a:ext cx="2862194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534" y="1268760"/>
                <a:ext cx="2862194" cy="844077"/>
              </a:xfrm>
              <a:prstGeom prst="rect">
                <a:avLst/>
              </a:prstGeom>
              <a:blipFill>
                <a:blip r:embed="rId4"/>
                <a:stretch>
                  <a:fillRect l="-6608" t="-8824" r="-2643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067945" y="2529005"/>
            <a:ext cx="792087" cy="3924331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5025423" y="5229200"/>
                <a:ext cx="1986695" cy="875701"/>
              </a:xfrm>
              <a:prstGeom prst="wedgeRoundRectCallout">
                <a:avLst>
                  <a:gd name="adj1" fmla="val -87884"/>
                  <a:gd name="adj2" fmla="val -2592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prstClr val="white">
                                <a:lumMod val="6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ZA" dirty="0"/>
                  <a:t>        </a:t>
                </a:r>
                <a:r>
                  <a:rPr lang="en-ZA" sz="32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 = 5</a:t>
                </a:r>
                <a:r>
                  <a:rPr lang="en-ZA" dirty="0"/>
                  <a:t> </a:t>
                </a: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423" y="5229200"/>
                <a:ext cx="1986695" cy="875701"/>
              </a:xfrm>
              <a:prstGeom prst="wedgeRoundRectCallout">
                <a:avLst>
                  <a:gd name="adj1" fmla="val -87884"/>
                  <a:gd name="adj2" fmla="val -25924"/>
                  <a:gd name="adj3" fmla="val 16667"/>
                </a:avLst>
              </a:prstGeom>
              <a:blipFill>
                <a:blip r:embed="rId5"/>
                <a:stretch>
                  <a:fillRect b="-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lock Arc 1">
            <a:extLst>
              <a:ext uri="{FF2B5EF4-FFF2-40B4-BE49-F238E27FC236}">
                <a16:creationId xmlns:a16="http://schemas.microsoft.com/office/drawing/2014/main" id="{6821323B-192B-F918-3ECD-2476FA5A0079}"/>
              </a:ext>
            </a:extLst>
          </p:cNvPr>
          <p:cNvSpPr/>
          <p:nvPr/>
        </p:nvSpPr>
        <p:spPr>
          <a:xfrm rot="5400000">
            <a:off x="4624674" y="4180102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50845F77-41DF-7D04-2D6A-B28DC66A6528}"/>
              </a:ext>
            </a:extLst>
          </p:cNvPr>
          <p:cNvSpPr/>
          <p:nvPr/>
        </p:nvSpPr>
        <p:spPr>
          <a:xfrm>
            <a:off x="4474992" y="4328995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C8D4B8BF-8F95-F0DC-CCF7-0C35710AE2C2}"/>
              </a:ext>
            </a:extLst>
          </p:cNvPr>
          <p:cNvSpPr/>
          <p:nvPr/>
        </p:nvSpPr>
        <p:spPr>
          <a:xfrm rot="5400000">
            <a:off x="4624674" y="3883905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C060F1E4-3559-0A8A-0CD6-A92B6984AC9F}"/>
              </a:ext>
            </a:extLst>
          </p:cNvPr>
          <p:cNvSpPr/>
          <p:nvPr/>
        </p:nvSpPr>
        <p:spPr>
          <a:xfrm rot="5400000">
            <a:off x="4624674" y="3571422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61D55BCC-337B-0C83-D7FA-8A17FD3B875C}"/>
              </a:ext>
            </a:extLst>
          </p:cNvPr>
          <p:cNvSpPr/>
          <p:nvPr/>
        </p:nvSpPr>
        <p:spPr>
          <a:xfrm rot="5400000">
            <a:off x="4638342" y="3244722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9D7C0316-8A6D-48DC-E8C2-50287089E770}"/>
              </a:ext>
            </a:extLst>
          </p:cNvPr>
          <p:cNvSpPr/>
          <p:nvPr/>
        </p:nvSpPr>
        <p:spPr>
          <a:xfrm rot="5400000">
            <a:off x="4624674" y="2936386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5112568" cy="38164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5508104" y="1700808"/>
            <a:ext cx="2664296" cy="3816425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47817" y="2918496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Block Arc 18"/>
          <p:cNvSpPr/>
          <p:nvPr/>
        </p:nvSpPr>
        <p:spPr>
          <a:xfrm rot="5400000">
            <a:off x="6244854" y="2999337"/>
            <a:ext cx="326700" cy="273508"/>
          </a:xfrm>
          <a:prstGeom prst="blockArc">
            <a:avLst>
              <a:gd name="adj1" fmla="val 10800000"/>
              <a:gd name="adj2" fmla="val 0"/>
              <a:gd name="adj3" fmla="val 1533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 rot="5400000">
            <a:off x="6241348" y="3315421"/>
            <a:ext cx="326700" cy="273508"/>
          </a:xfrm>
          <a:prstGeom prst="blockArc">
            <a:avLst>
              <a:gd name="adj1" fmla="val 10800000"/>
              <a:gd name="adj2" fmla="val 21031535"/>
              <a:gd name="adj3" fmla="val 1276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 rot="5400000">
            <a:off x="6241348" y="3630837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>
            <a:off x="6393748" y="3783237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>
            <a:off x="6720448" y="3767591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00691" y="3864112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2011574" y="35403"/>
            <a:ext cx="591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 from a graph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7752" y="1687033"/>
                <a:ext cx="2862194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2" y="1687033"/>
                <a:ext cx="2862194" cy="844077"/>
              </a:xfrm>
              <a:prstGeom prst="rect">
                <a:avLst/>
              </a:prstGeom>
              <a:blipFill>
                <a:blip r:embed="rId4"/>
                <a:stretch>
                  <a:fillRect l="-7080" t="-8824" r="-2655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98984" y="2918496"/>
                <a:ext cx="1693605" cy="799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−3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84" y="2918496"/>
                <a:ext cx="1693605" cy="799258"/>
              </a:xfrm>
              <a:prstGeom prst="rect">
                <a:avLst/>
              </a:prstGeom>
              <a:blipFill rotWithShape="1">
                <a:blip r:embed="rId5"/>
                <a:stretch>
                  <a:fillRect l="-12230" t="-11450" b="-2290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5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4" grpId="0" animBg="1"/>
      <p:bldP spid="25" grpId="0" animBg="1"/>
      <p:bldP spid="40" grpId="0" animBg="1"/>
      <p:bldP spid="41" grpId="0" animBg="1"/>
      <p:bldP spid="43" grpId="0" animBg="1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78536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254" y="1770630"/>
            <a:ext cx="3600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92D050"/>
                </a:solidFill>
                <a:latin typeface="Alte Haas Grotesk" panose="02000503000000020004" pitchFamily="2" charset="0"/>
              </a:rPr>
              <a:t>3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871" y="159159"/>
            <a:ext cx="82942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0" dirty="0">
                <a:latin typeface="Brain Flower" panose="02000500000000000000" pitchFamily="2" charset="0"/>
              </a:rPr>
              <a:t>Examples of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64088" y="1752660"/>
                <a:ext cx="3549370" cy="104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6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 </a:t>
                </a:r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6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4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4400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ZA" sz="4400" b="0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ZA" sz="6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- </a:t>
                </a:r>
                <a:r>
                  <a:rPr lang="en-ZA" sz="6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752660"/>
                <a:ext cx="3549370" cy="1048429"/>
              </a:xfrm>
              <a:prstGeom prst="rect">
                <a:avLst/>
              </a:prstGeom>
              <a:blipFill rotWithShape="1">
                <a:blip r:embed="rId4"/>
                <a:stretch>
                  <a:fillRect l="-10481" t="-22807" r="-9450" b="-3099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0159" y="3410614"/>
                <a:ext cx="3087705" cy="1098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6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 </a:t>
                </a:r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4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44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4400" b="0" i="0" smtClean="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6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</a:t>
                </a:r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6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59" y="3410614"/>
                <a:ext cx="3087705" cy="1098506"/>
              </a:xfrm>
              <a:prstGeom prst="rect">
                <a:avLst/>
              </a:prstGeom>
              <a:blipFill rotWithShape="1">
                <a:blip r:embed="rId5"/>
                <a:stretch>
                  <a:fillRect l="-12055" t="-19337" r="-11067" b="-259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64088" y="3421449"/>
            <a:ext cx="1856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endParaRPr lang="en-ZA" sz="60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085183"/>
            <a:ext cx="2185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-3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5085181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9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5112568" cy="38164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4560331" y="2531110"/>
            <a:ext cx="4188133" cy="1713153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42491" y="3557784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Block Arc 18"/>
          <p:cNvSpPr/>
          <p:nvPr/>
        </p:nvSpPr>
        <p:spPr>
          <a:xfrm rot="5400000">
            <a:off x="7514684" y="2999336"/>
            <a:ext cx="326700" cy="273508"/>
          </a:xfrm>
          <a:prstGeom prst="blockArc">
            <a:avLst>
              <a:gd name="adj1" fmla="val 10800000"/>
              <a:gd name="adj2" fmla="val 0"/>
              <a:gd name="adj3" fmla="val 1533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 rot="5400000">
            <a:off x="7514684" y="3304136"/>
            <a:ext cx="326700" cy="273508"/>
          </a:xfrm>
          <a:prstGeom prst="blockArc">
            <a:avLst>
              <a:gd name="adj1" fmla="val 10800000"/>
              <a:gd name="adj2" fmla="val 21031535"/>
              <a:gd name="adj3" fmla="val 1276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40" name="Block Arc 39"/>
          <p:cNvSpPr/>
          <p:nvPr/>
        </p:nvSpPr>
        <p:spPr>
          <a:xfrm>
            <a:off x="6112192" y="3483959"/>
            <a:ext cx="326700" cy="273508"/>
          </a:xfrm>
          <a:prstGeom prst="blockArc">
            <a:avLst>
              <a:gd name="adj1" fmla="val 10800000"/>
              <a:gd name="adj2" fmla="val 0"/>
              <a:gd name="adj3" fmla="val 134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>
            <a:off x="6391644" y="3483959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04289" y="2926284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2011574" y="35403"/>
            <a:ext cx="591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 from a graph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7752" y="1687033"/>
                <a:ext cx="2862194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2" y="1687033"/>
                <a:ext cx="2862194" cy="844077"/>
              </a:xfrm>
              <a:prstGeom prst="rect">
                <a:avLst/>
              </a:prstGeom>
              <a:blipFill>
                <a:blip r:embed="rId4"/>
                <a:stretch>
                  <a:fillRect l="-7080" t="-8824" r="-2655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44857" y="2918496"/>
                <a:ext cx="140185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57" y="2918496"/>
                <a:ext cx="1401859" cy="769378"/>
              </a:xfrm>
              <a:prstGeom prst="rect">
                <a:avLst/>
              </a:prstGeom>
              <a:blipFill>
                <a:blip r:embed="rId5"/>
                <a:stretch>
                  <a:fillRect l="-14286" t="-11290" r="-625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lock Arc 5">
            <a:extLst>
              <a:ext uri="{FF2B5EF4-FFF2-40B4-BE49-F238E27FC236}">
                <a16:creationId xmlns:a16="http://schemas.microsoft.com/office/drawing/2014/main" id="{35B88459-631C-BE1C-007F-555AA8B84F81}"/>
              </a:ext>
            </a:extLst>
          </p:cNvPr>
          <p:cNvSpPr/>
          <p:nvPr/>
        </p:nvSpPr>
        <p:spPr>
          <a:xfrm>
            <a:off x="6726438" y="3483959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687407D6-5575-D371-8E61-CF824DBF5414}"/>
              </a:ext>
            </a:extLst>
          </p:cNvPr>
          <p:cNvSpPr/>
          <p:nvPr/>
        </p:nvSpPr>
        <p:spPr>
          <a:xfrm>
            <a:off x="7031385" y="3453906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FF998613-7E1D-E31E-06CC-9EB3B0F1C725}"/>
              </a:ext>
            </a:extLst>
          </p:cNvPr>
          <p:cNvSpPr/>
          <p:nvPr/>
        </p:nvSpPr>
        <p:spPr>
          <a:xfrm>
            <a:off x="7351334" y="3460827"/>
            <a:ext cx="326700" cy="273508"/>
          </a:xfrm>
          <a:prstGeom prst="blockArc">
            <a:avLst>
              <a:gd name="adj1" fmla="val 10800000"/>
              <a:gd name="adj2" fmla="val 132164"/>
              <a:gd name="adj3" fmla="val 95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4" grpId="0" animBg="1"/>
      <p:bldP spid="40" grpId="0" animBg="1"/>
      <p:bldP spid="41" grpId="0" animBg="1"/>
      <p:bldP spid="43" grpId="0" animBg="1"/>
      <p:bldP spid="23" grpId="0"/>
      <p:bldP spid="26" grpId="0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5112568" cy="38164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43" name="Oval 42"/>
          <p:cNvSpPr/>
          <p:nvPr/>
        </p:nvSpPr>
        <p:spPr>
          <a:xfrm>
            <a:off x="7000691" y="3864112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1598929" y="42880"/>
            <a:ext cx="6763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 using two points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7750" y="1687033"/>
                <a:ext cx="2862194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0" y="1687033"/>
                <a:ext cx="2862194" cy="844077"/>
              </a:xfrm>
              <a:prstGeom prst="rect">
                <a:avLst/>
              </a:prstGeom>
              <a:blipFill>
                <a:blip r:embed="rId4"/>
                <a:stretch>
                  <a:fillRect l="-7080" t="-8824" r="-2655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7116" y="3086973"/>
                <a:ext cx="2206565" cy="722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6" y="3086973"/>
                <a:ext cx="2206565" cy="722698"/>
              </a:xfrm>
              <a:prstGeom prst="rect">
                <a:avLst/>
              </a:prstGeom>
              <a:blipFill rotWithShape="1">
                <a:blip r:embed="rId5"/>
                <a:stretch>
                  <a:fillRect l="-9116" t="-20168" b="-2773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7935471" y="2276872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extBox 29"/>
          <p:cNvSpPr txBox="1"/>
          <p:nvPr/>
        </p:nvSpPr>
        <p:spPr>
          <a:xfrm>
            <a:off x="7085625" y="189766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(</a:t>
            </a:r>
            <a:r>
              <a:rPr lang="en-ZA" sz="2800" dirty="0">
                <a:solidFill>
                  <a:srgbClr val="FFC000"/>
                </a:solidFill>
                <a:latin typeface="Alte Haas Grotesk" panose="02000503000000020004" pitchFamily="2" charset="0"/>
              </a:rPr>
              <a:t>5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;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4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)</a:t>
            </a:r>
            <a:endParaRPr lang="en-ZA" sz="28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6163" y="3841884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(</a:t>
            </a:r>
            <a:r>
              <a:rPr lang="en-ZA" sz="2800" dirty="0">
                <a:solidFill>
                  <a:srgbClr val="FFC000"/>
                </a:solidFill>
                <a:latin typeface="Alte Haas Grotesk" panose="02000503000000020004" pitchFamily="2" charset="0"/>
              </a:rPr>
              <a:t>2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;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-1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)</a:t>
            </a:r>
            <a:endParaRPr lang="en-ZA" sz="28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3035" y="4129793"/>
                <a:ext cx="2294731" cy="883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4−(−1)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5−(2)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5" y="4129793"/>
                <a:ext cx="2294731" cy="883383"/>
              </a:xfrm>
              <a:prstGeom prst="rect">
                <a:avLst/>
              </a:prstGeom>
              <a:blipFill rotWithShape="1">
                <a:blip r:embed="rId6"/>
                <a:stretch>
                  <a:fillRect l="-9043" t="-9655" b="-117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4003" y="5160777"/>
                <a:ext cx="1554143" cy="79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3" y="5160777"/>
                <a:ext cx="1554143" cy="796500"/>
              </a:xfrm>
              <a:prstGeom prst="rect">
                <a:avLst/>
              </a:prstGeom>
              <a:blipFill rotWithShape="1">
                <a:blip r:embed="rId7"/>
                <a:stretch>
                  <a:fillRect l="-13333" t="-12308" b="-2307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084168" y="1687033"/>
            <a:ext cx="2304256" cy="3830199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CF1793-27AB-A7F0-0930-F4EB92402AD7}"/>
              </a:ext>
            </a:extLst>
          </p:cNvPr>
          <p:cNvSpPr txBox="1"/>
          <p:nvPr/>
        </p:nvSpPr>
        <p:spPr>
          <a:xfrm>
            <a:off x="7047147" y="4162971"/>
            <a:ext cx="4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  <a:latin typeface="Alte Haas Grotesk" panose="02000503000000020004" pitchFamily="2" charset="0"/>
              </a:rPr>
              <a:t>x</a:t>
            </a:r>
            <a:r>
              <a:rPr lang="en-ZA" dirty="0">
                <a:solidFill>
                  <a:srgbClr val="FF0000"/>
                </a:solidFill>
                <a:latin typeface="Alte Haas Grotesk" panose="02000503000000020004" pitchFamily="2" charset="0"/>
              </a:rPr>
              <a:t>1</a:t>
            </a:r>
            <a:endParaRPr lang="en-ZA" sz="28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42BC1-13E2-597D-27B5-8CEFC29CF554}"/>
              </a:ext>
            </a:extLst>
          </p:cNvPr>
          <p:cNvSpPr txBox="1"/>
          <p:nvPr/>
        </p:nvSpPr>
        <p:spPr>
          <a:xfrm>
            <a:off x="7383131" y="4176746"/>
            <a:ext cx="4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  <a:latin typeface="Alte Haas Grotesk" panose="02000503000000020004" pitchFamily="2" charset="0"/>
              </a:rPr>
              <a:t>y</a:t>
            </a:r>
            <a:r>
              <a:rPr lang="en-ZA" dirty="0">
                <a:solidFill>
                  <a:srgbClr val="FF0000"/>
                </a:solidFill>
                <a:latin typeface="Alte Haas Grotesk" panose="02000503000000020004" pitchFamily="2" charset="0"/>
              </a:rPr>
              <a:t>1</a:t>
            </a:r>
            <a:endParaRPr lang="en-ZA" sz="28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05AF2-ADE8-CBE7-80DB-4EA61727ABF2}"/>
              </a:ext>
            </a:extLst>
          </p:cNvPr>
          <p:cNvSpPr txBox="1"/>
          <p:nvPr/>
        </p:nvSpPr>
        <p:spPr>
          <a:xfrm>
            <a:off x="7148057" y="1526095"/>
            <a:ext cx="4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  <a:latin typeface="Alte Haas Grotesk" panose="02000503000000020004" pitchFamily="2" charset="0"/>
              </a:rPr>
              <a:t>x</a:t>
            </a:r>
            <a:r>
              <a:rPr lang="en-ZA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  <a:endParaRPr lang="en-ZA" sz="28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BE692-6165-897C-8824-F800643C1D98}"/>
              </a:ext>
            </a:extLst>
          </p:cNvPr>
          <p:cNvSpPr txBox="1"/>
          <p:nvPr/>
        </p:nvSpPr>
        <p:spPr>
          <a:xfrm>
            <a:off x="7484041" y="1539870"/>
            <a:ext cx="4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  <a:latin typeface="Alte Haas Grotesk" panose="02000503000000020004" pitchFamily="2" charset="0"/>
              </a:rPr>
              <a:t>y</a:t>
            </a:r>
            <a:r>
              <a:rPr lang="en-ZA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  <a:endParaRPr lang="en-ZA" sz="28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3" grpId="0"/>
      <p:bldP spid="28" grpId="0"/>
      <p:bldP spid="29" grpId="0" animBg="1"/>
      <p:bldP spid="30" grpId="0"/>
      <p:bldP spid="31" grpId="0"/>
      <p:bldP spid="32" grpId="0"/>
      <p:bldP spid="33" grpId="0"/>
      <p:bldP spid="2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71800" y="-6824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320" y="1158946"/>
            <a:ext cx="8899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You can work out the gradient if any of the following</a:t>
            </a:r>
          </a:p>
          <a:p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is given:</a:t>
            </a:r>
            <a:endParaRPr lang="en-ZA" sz="5400" dirty="0">
              <a:solidFill>
                <a:srgbClr val="92D05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185" y="2564904"/>
            <a:ext cx="6630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2 coordinates:  </a:t>
            </a:r>
          </a:p>
          <a:p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Sketch with 1 coordinate and a y-intercept:</a:t>
            </a:r>
          </a:p>
          <a:p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Sketch with 2 intercepts:</a:t>
            </a:r>
            <a:endParaRPr lang="en-ZA" sz="4800" dirty="0">
              <a:solidFill>
                <a:srgbClr val="00B0F0"/>
              </a:solidFill>
              <a:latin typeface="Alte Haas Grotesk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80312" y="2984826"/>
                <a:ext cx="15424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ZA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lte Haas Grotesk" panose="02000503000000020004" pitchFamily="2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ZA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84826"/>
                <a:ext cx="154241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8300" t="-16471" b="-2823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ket 4"/>
          <p:cNvSpPr/>
          <p:nvPr/>
        </p:nvSpPr>
        <p:spPr>
          <a:xfrm>
            <a:off x="6832728" y="2564904"/>
            <a:ext cx="331560" cy="1512168"/>
          </a:xfrm>
          <a:prstGeom prst="rightBracket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475" y="5138028"/>
            <a:ext cx="669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Write in standard form and read the 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m-value</a:t>
            </a:r>
            <a:endParaRPr lang="en-ZA" sz="4800" dirty="0">
              <a:solidFill>
                <a:srgbClr val="92D05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531" y="5539879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y = </a:t>
            </a:r>
            <a:r>
              <a:rPr lang="en-ZA" sz="4400" dirty="0" err="1">
                <a:solidFill>
                  <a:srgbClr val="92D050"/>
                </a:solidFill>
                <a:latin typeface="Alte Haas Grotesk" panose="02000503000000020004" pitchFamily="2" charset="0"/>
              </a:rPr>
              <a:t>m</a:t>
            </a:r>
            <a:r>
              <a:rPr lang="en-ZA" sz="4400" dirty="0" err="1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.x</a:t>
            </a:r>
            <a:r>
              <a:rPr lang="en-ZA" sz="4400" dirty="0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 +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928" y="4517504"/>
            <a:ext cx="364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Equation/rule/function:</a:t>
            </a:r>
            <a:endParaRPr lang="en-ZA" sz="4800" dirty="0">
              <a:solidFill>
                <a:srgbClr val="00B0F0"/>
              </a:solidFill>
              <a:latin typeface="Alte Haas Grotes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  <p:bldP spid="5" grpId="0" animBg="1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71800" y="-6824"/>
            <a:ext cx="292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Brain Flower" panose="02000500000000000000" pitchFamily="2" charset="0"/>
              </a:rPr>
              <a:t>the gradient</a:t>
            </a:r>
            <a:endParaRPr lang="en-ZA" sz="9600" dirty="0">
              <a:solidFill>
                <a:srgbClr val="92D05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47" y="2571994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2771800" y="2860026"/>
            <a:ext cx="3334836" cy="3211446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95351" y="1268760"/>
                <a:ext cx="2206565" cy="722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351" y="1268760"/>
                <a:ext cx="2206565" cy="722698"/>
              </a:xfrm>
              <a:prstGeom prst="rect">
                <a:avLst/>
              </a:prstGeom>
              <a:blipFill rotWithShape="1">
                <a:blip r:embed="rId4"/>
                <a:stretch>
                  <a:fillRect l="-9392" t="-20168" b="-2773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724128" y="3140968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2534871" y="3840143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67944" y="3140968"/>
            <a:ext cx="2376264" cy="309634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DF8AE-50FE-1B24-03CE-EDA23592A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452"/>
          <a:stretch/>
        </p:blipFill>
        <p:spPr>
          <a:xfrm>
            <a:off x="533670" y="1235661"/>
            <a:ext cx="7772400" cy="393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A237E-E17B-4F56-207D-9358A21E9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36" y="2138229"/>
            <a:ext cx="3969209" cy="3030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1823C-3866-CFCB-88CD-09DDF5705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938" y="2072661"/>
            <a:ext cx="3961126" cy="33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08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DF8AE-50FE-1B24-03CE-EDA23592A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452"/>
          <a:stretch/>
        </p:blipFill>
        <p:spPr>
          <a:xfrm>
            <a:off x="533670" y="1235661"/>
            <a:ext cx="7772400" cy="393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8D2CE-3A4F-ED29-B4B7-149189190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71" y="1916832"/>
            <a:ext cx="3966322" cy="3176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4705F3-7722-5D97-CB83-76ECC4B6C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814" y="1916832"/>
            <a:ext cx="4104791" cy="34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1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DF8AE-50FE-1B24-03CE-EDA23592A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452"/>
          <a:stretch/>
        </p:blipFill>
        <p:spPr>
          <a:xfrm>
            <a:off x="533670" y="1235661"/>
            <a:ext cx="7772400" cy="393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D0A9C7-A658-E29E-5D1A-8A1550D58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736554"/>
            <a:ext cx="3672408" cy="476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C6382-BC61-C6C7-0322-191261BEE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1736115"/>
            <a:ext cx="3672408" cy="4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DF8AE-50FE-1B24-03CE-EDA23592A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452"/>
          <a:stretch/>
        </p:blipFill>
        <p:spPr>
          <a:xfrm>
            <a:off x="533670" y="1235661"/>
            <a:ext cx="7772400" cy="393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228F3-6065-60F4-79EB-CEA4B1F4C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38" y="1769298"/>
            <a:ext cx="4104456" cy="3498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A609B-6557-73C9-26BF-C8C69347E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6571" y="1883733"/>
            <a:ext cx="3924177" cy="340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1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DF8AE-50FE-1B24-03CE-EDA23592A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452"/>
          <a:stretch/>
        </p:blipFill>
        <p:spPr>
          <a:xfrm>
            <a:off x="533670" y="1235661"/>
            <a:ext cx="7772400" cy="393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2AAE2-7F08-2C9D-76E6-425A79DBB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700808"/>
            <a:ext cx="5112568" cy="44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19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89BAF-70E9-D5C6-6113-4F8D102FF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4" t="8776" r="14795" b="9299"/>
          <a:stretch/>
        </p:blipFill>
        <p:spPr>
          <a:xfrm>
            <a:off x="643204" y="1451684"/>
            <a:ext cx="7925812" cy="17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6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254" y="1045185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3y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3x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+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700" y="-9093"/>
            <a:ext cx="5624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300" dirty="0">
                <a:latin typeface="Brain Flower" panose="02000500000000000000" pitchFamily="2" charset="0"/>
              </a:rPr>
              <a:t>Write in standard 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1052736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2y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 + 3x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0159" y="2996952"/>
                <a:ext cx="3065263" cy="1100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ZA" sz="4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44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44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4</m:t>
                        </m:r>
                      </m:den>
                    </m:f>
                    <m:r>
                      <a:rPr lang="en-ZA" sz="4400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ZA" sz="6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6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2 </a:t>
                </a:r>
                <a:r>
                  <a:rPr lang="en-ZA" sz="6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- x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59" y="2996952"/>
                <a:ext cx="3065263" cy="1100173"/>
              </a:xfrm>
              <a:prstGeom prst="rect">
                <a:avLst/>
              </a:prstGeom>
              <a:blipFill rotWithShape="1">
                <a:blip r:embed="rId3"/>
                <a:stretch>
                  <a:fillRect t="-19444" r="-10934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08104" y="2996952"/>
            <a:ext cx="3012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4x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-3y</a:t>
            </a:r>
            <a:endParaRPr lang="en-ZA" sz="60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933617"/>
            <a:ext cx="4626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-x 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+ 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-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5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4941168"/>
            <a:ext cx="3054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 - 3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89824" y="2060848"/>
            <a:ext cx="2242016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12152" y="2042503"/>
                <a:ext cx="2852336" cy="882441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ZA" sz="4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 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-</a:t>
                </a:r>
                <a:r>
                  <a:rPr lang="en-ZA" sz="4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  <m:r>
                      <a:rPr lang="en-ZA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52" y="2042503"/>
                <a:ext cx="2852336" cy="882441"/>
              </a:xfrm>
              <a:prstGeom prst="roundRect">
                <a:avLst/>
              </a:prstGeom>
              <a:blipFill rotWithShape="1">
                <a:blip r:embed="rId4"/>
                <a:stretch>
                  <a:fillRect l="-5957" t="-4762" r="-4894" b="-14966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89433" y="4077072"/>
            <a:ext cx="2714415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-4x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5940152" y="4005064"/>
                <a:ext cx="1966715" cy="885988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ZA" sz="4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 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-</a:t>
                </a:r>
                <a:r>
                  <a:rPr lang="en-ZA" sz="4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a:rPr lang="en-ZA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endParaRPr lang="en-ZA" sz="4000" dirty="0">
                  <a:solidFill>
                    <a:srgbClr val="FF0000"/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05064"/>
                <a:ext cx="1966715" cy="885988"/>
              </a:xfrm>
              <a:prstGeom prst="roundRect">
                <a:avLst/>
              </a:prstGeom>
              <a:blipFill rotWithShape="1">
                <a:blip r:embed="rId5"/>
                <a:stretch>
                  <a:fillRect l="-8308" t="-4762" r="-8000" b="-14966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53624" y="5949280"/>
            <a:ext cx="2242016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46867" y="5930379"/>
            <a:ext cx="1393485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59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8352F-519D-5769-C711-C12423436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5" y="1391312"/>
            <a:ext cx="2789997" cy="1965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B7B84-7D9A-A8D9-305D-12FCE4919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196286"/>
            <a:ext cx="3960440" cy="665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267D7-E639-0451-BDC1-3257C2D0E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63" y="4347522"/>
            <a:ext cx="3694544" cy="172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99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254" y="1045185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3y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3x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+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032" y="95971"/>
            <a:ext cx="8216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500" dirty="0">
                <a:latin typeface="Brain Flower" panose="02000500000000000000" pitchFamily="2" charset="0"/>
              </a:rPr>
              <a:t>Give the gradient and y-intercepts for each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1052736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2y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 + 3x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0159" y="2996952"/>
                <a:ext cx="3065263" cy="1100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ZA" sz="4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44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44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4</m:t>
                        </m:r>
                      </m:den>
                    </m:f>
                    <m:r>
                      <a:rPr lang="en-ZA" sz="4400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ZA" sz="6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6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6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2 </a:t>
                </a:r>
                <a:r>
                  <a:rPr lang="en-ZA" sz="6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- x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59" y="2996952"/>
                <a:ext cx="3065263" cy="1100173"/>
              </a:xfrm>
              <a:prstGeom prst="rect">
                <a:avLst/>
              </a:prstGeom>
              <a:blipFill>
                <a:blip r:embed="rId3"/>
                <a:stretch>
                  <a:fillRect l="-2881" t="-19540" b="-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08104" y="2996952"/>
            <a:ext cx="3012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4x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-3y</a:t>
            </a:r>
            <a:endParaRPr lang="en-ZA" sz="60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933617"/>
            <a:ext cx="4626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-x 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+ 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-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5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4941168"/>
            <a:ext cx="3054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 - 3</a:t>
            </a: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89824" y="2060848"/>
            <a:ext cx="2242016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12152" y="2042503"/>
                <a:ext cx="2852336" cy="882441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ZA" sz="4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 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-</a:t>
                </a:r>
                <a:r>
                  <a:rPr lang="en-ZA" sz="4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  <m:r>
                      <a:rPr lang="en-ZA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0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52" y="2042503"/>
                <a:ext cx="2852336" cy="882441"/>
              </a:xfrm>
              <a:prstGeom prst="roundRect">
                <a:avLst/>
              </a:prstGeom>
              <a:blipFill>
                <a:blip r:embed="rId4"/>
                <a:stretch>
                  <a:fillRect l="-5727" t="-5634" b="-14085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89433" y="4077072"/>
            <a:ext cx="2714415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-4x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5940152" y="4005064"/>
                <a:ext cx="1966715" cy="885988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ZA" sz="40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 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= </a:t>
                </a:r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-</a:t>
                </a:r>
                <a:r>
                  <a:rPr lang="en-ZA" sz="4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a:rPr lang="en-ZA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ZA" sz="40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endParaRPr lang="en-ZA" sz="4000" dirty="0">
                  <a:solidFill>
                    <a:srgbClr val="FF0000"/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05064"/>
                <a:ext cx="1966715" cy="885988"/>
              </a:xfrm>
              <a:prstGeom prst="roundRect">
                <a:avLst/>
              </a:prstGeom>
              <a:blipFill>
                <a:blip r:embed="rId5"/>
                <a:stretch>
                  <a:fillRect l="-8280" t="-4167" b="-13889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53624" y="5949280"/>
            <a:ext cx="2242016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46867" y="5930379"/>
            <a:ext cx="1393485" cy="78319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ZA" sz="4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000" dirty="0">
                <a:solidFill>
                  <a:srgbClr val="00B0F0"/>
                </a:solidFill>
                <a:latin typeface="Alte Haas Grotesk" panose="02000503000000020004" pitchFamily="2" charset="0"/>
              </a:rPr>
              <a:t> </a:t>
            </a:r>
            <a:r>
              <a:rPr lang="en-ZA" sz="4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4000" dirty="0">
                <a:solidFill>
                  <a:srgbClr val="FF0000"/>
                </a:solidFill>
                <a:latin typeface="Alte Haas Grotesk" panose="02000503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58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22263" y="-115444"/>
            <a:ext cx="567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Gradient of Special lines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23208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5724128" y="980728"/>
            <a:ext cx="0" cy="3528392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2627784" y="2204864"/>
            <a:ext cx="38884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7D40E-E485-0B3E-D463-2BA67CA56E4C}"/>
              </a:ext>
            </a:extLst>
          </p:cNvPr>
          <p:cNvSpPr/>
          <p:nvPr/>
        </p:nvSpPr>
        <p:spPr>
          <a:xfrm>
            <a:off x="7244358" y="1754152"/>
            <a:ext cx="784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  <a:latin typeface="Alte Haas Grotesk" panose="02000503000000020004" pitchFamily="2" charset="0"/>
              </a:rPr>
              <a:t>y=2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0880B-6952-333C-821C-0D6354AB21A6}"/>
              </a:ext>
            </a:extLst>
          </p:cNvPr>
          <p:cNvSpPr/>
          <p:nvPr/>
        </p:nvSpPr>
        <p:spPr>
          <a:xfrm>
            <a:off x="5336040" y="4797152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x=4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A3F383-F9BF-B0C6-3825-0405A09BB56C}"/>
                  </a:ext>
                </a:extLst>
              </p:cNvPr>
              <p:cNvSpPr/>
              <p:nvPr/>
            </p:nvSpPr>
            <p:spPr>
              <a:xfrm>
                <a:off x="1547664" y="5367581"/>
                <a:ext cx="15424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ZA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lte Haas Grotesk" panose="02000503000000020004" pitchFamily="2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baseline="-250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ZA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A3F383-F9BF-B0C6-3825-0405A09BB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67581"/>
                <a:ext cx="1542410" cy="523220"/>
              </a:xfrm>
              <a:prstGeom prst="rect">
                <a:avLst/>
              </a:prstGeom>
              <a:blipFill>
                <a:blip r:embed="rId4"/>
                <a:stretch>
                  <a:fillRect l="-8130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BD88C31-9F21-17DC-3904-9D9BFDDBA589}"/>
              </a:ext>
            </a:extLst>
          </p:cNvPr>
          <p:cNvSpPr/>
          <p:nvPr/>
        </p:nvSpPr>
        <p:spPr>
          <a:xfrm>
            <a:off x="7236296" y="2239172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m=0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F1D9E-E766-A4E4-E60E-DB2E9FAE574A}"/>
              </a:ext>
            </a:extLst>
          </p:cNvPr>
          <p:cNvSpPr/>
          <p:nvPr/>
        </p:nvSpPr>
        <p:spPr>
          <a:xfrm>
            <a:off x="4587633" y="5178949"/>
            <a:ext cx="2423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dirty="0">
                <a:solidFill>
                  <a:srgbClr val="92D050"/>
                </a:solidFill>
                <a:latin typeface="Alte Haas Grotesk" panose="02000503000000020004" pitchFamily="2" charset="0"/>
              </a:rPr>
              <a:t>m=undefined</a:t>
            </a:r>
          </a:p>
        </p:txBody>
      </p:sp>
    </p:spTree>
    <p:extLst>
      <p:ext uri="{BB962C8B-B14F-4D97-AF65-F5344CB8AC3E}">
        <p14:creationId xmlns:p14="http://schemas.microsoft.com/office/powerpoint/2010/main" val="1672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C0625-D404-E5AC-14B1-7EA878BA0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54" y="1523692"/>
            <a:ext cx="7975723" cy="2553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E0CCE-53A6-C488-15FD-627E0B5F2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54" y="3933056"/>
            <a:ext cx="800972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2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7ED7C-8507-7F0A-DCAA-B45849A42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30" y="1343416"/>
            <a:ext cx="8143425" cy="38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00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2887C-7577-030D-70A2-8AB85EBF7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76" y="1307669"/>
            <a:ext cx="8029492" cy="31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8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9B8BD-03E1-AB74-BF6A-27E0C5E5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82" y="1523692"/>
            <a:ext cx="8118008" cy="29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9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85A1F-4CF5-C23F-0380-0C0B7868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81" y="1442102"/>
            <a:ext cx="8004059" cy="27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3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EE3BE8-9AFF-2A01-4087-813BD83A9BFE}"/>
                  </a:ext>
                </a:extLst>
              </p:cNvPr>
              <p:cNvSpPr txBox="1"/>
              <p:nvPr/>
            </p:nvSpPr>
            <p:spPr>
              <a:xfrm>
                <a:off x="773832" y="1988840"/>
                <a:ext cx="2862064" cy="446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i="1" dirty="0">
                    <a:effectLst/>
                    <a:latin typeface="Helvetica" pitchFamily="2" charset="0"/>
                  </a:rPr>
                  <a:t>a) m = 4    c = –5</a:t>
                </a:r>
              </a:p>
              <a:p>
                <a:pPr marL="457200" indent="-457200">
                  <a:buAutoNum type="arabicPeriod"/>
                </a:pPr>
                <a:endParaRPr lang="en-ZA" sz="2000" i="1" dirty="0">
                  <a:effectLst/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b) m = 2    c = 3</a:t>
                </a:r>
              </a:p>
              <a:p>
                <a:endParaRPr lang="en-ZA" sz="2000" dirty="0"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c) m = –3    c = –2</a:t>
                </a:r>
              </a:p>
              <a:p>
                <a:pPr marL="457200" indent="-457200">
                  <a:buFontTx/>
                  <a:buAutoNum type="arabicPeriod"/>
                </a:pPr>
                <a:endParaRPr lang="en-ZA" sz="2000" dirty="0">
                  <a:effectLst/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d) m = –1    c = 3</a:t>
                </a:r>
              </a:p>
              <a:p>
                <a:endParaRPr lang="en-ZA" sz="2000" i="1" dirty="0"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e)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ZA" sz="2000" i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   c = 2</a:t>
                </a:r>
              </a:p>
              <a:p>
                <a:pPr marL="457200" indent="-457200">
                  <a:buFontTx/>
                  <a:buAutoNum type="arabicPeriod"/>
                </a:pPr>
                <a:endParaRPr lang="en-ZA" sz="20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  <a:p>
                <a:r>
                  <a:rPr lang="en-ZA" sz="2000" i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f) m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Z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sz="2000" i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   c = 6</a:t>
                </a:r>
              </a:p>
              <a:p>
                <a:pPr marL="457200" indent="-457200">
                  <a:buFontTx/>
                  <a:buAutoNum type="arabicPeriod"/>
                </a:pPr>
                <a:endParaRPr lang="en-ZA" sz="2000" dirty="0">
                  <a:effectLst/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g) m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ZA" sz="2000" i="1" dirty="0">
                    <a:effectLst/>
                    <a:latin typeface="Helvetica" pitchFamily="2" charset="0"/>
                  </a:rPr>
                  <a:t>1    c = 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EE3BE8-9AFF-2A01-4087-813BD83A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32" y="1988840"/>
                <a:ext cx="2862064" cy="4462375"/>
              </a:xfrm>
              <a:prstGeom prst="rect">
                <a:avLst/>
              </a:prstGeom>
              <a:blipFill>
                <a:blip r:embed="rId5"/>
                <a:stretch>
                  <a:fillRect l="-2203" t="-568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D67F9C-B180-12A5-AE8A-3484704C7216}"/>
                  </a:ext>
                </a:extLst>
              </p:cNvPr>
              <p:cNvSpPr txBox="1"/>
              <p:nvPr/>
            </p:nvSpPr>
            <p:spPr>
              <a:xfrm>
                <a:off x="3974232" y="1988840"/>
                <a:ext cx="2862064" cy="34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i="1" dirty="0">
                    <a:effectLst/>
                    <a:latin typeface="Helvetica" pitchFamily="2" charset="0"/>
                  </a:rPr>
                  <a:t>h) m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Z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ZA" sz="2000" i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   c = 2</a:t>
                </a:r>
              </a:p>
              <a:p>
                <a:pPr marL="457200" indent="-457200">
                  <a:buAutoNum type="arabicPeriod"/>
                </a:pPr>
                <a:endParaRPr lang="en-ZA" sz="2000" i="1" dirty="0">
                  <a:effectLst/>
                  <a:latin typeface="Helvetica" pitchFamily="2" charset="0"/>
                </a:endParaRPr>
              </a:p>
              <a:p>
                <a:r>
                  <a:rPr lang="en-ZA" sz="2000" i="1" dirty="0" err="1">
                    <a:latin typeface="Helvetica" pitchFamily="2" charset="0"/>
                  </a:rPr>
                  <a:t>i</a:t>
                </a:r>
                <a:r>
                  <a:rPr lang="en-ZA" sz="2000" i="1" dirty="0">
                    <a:latin typeface="Helvetica" pitchFamily="2" charset="0"/>
                  </a:rPr>
                  <a:t>) </a:t>
                </a:r>
                <a:r>
                  <a:rPr lang="en-ZA" sz="2000" i="1" dirty="0">
                    <a:effectLst/>
                    <a:latin typeface="Helvetica" pitchFamily="2" charset="0"/>
                  </a:rPr>
                  <a:t>m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ZA" sz="2000" i="1" dirty="0">
                    <a:effectLst/>
                    <a:latin typeface="Helvetica" pitchFamily="2" charset="0"/>
                  </a:rPr>
                  <a:t>    c = 6</a:t>
                </a:r>
              </a:p>
              <a:p>
                <a:endParaRPr lang="en-ZA" sz="2000" dirty="0"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j)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ZA" sz="2000" i="1" dirty="0">
                    <a:effectLst/>
                    <a:latin typeface="Helvetica" pitchFamily="2" charset="0"/>
                  </a:rPr>
                  <a:t>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ZA" sz="2000" i="1" dirty="0">
                    <a:latin typeface="Helvetica" pitchFamily="2" charset="0"/>
                  </a:rPr>
                  <a:t> </a:t>
                </a:r>
                <a:endParaRPr lang="en-ZA" sz="2000" i="1" dirty="0">
                  <a:effectLst/>
                  <a:latin typeface="Helvetica" pitchFamily="2" charset="0"/>
                </a:endParaRPr>
              </a:p>
              <a:p>
                <a:pPr marL="457200" indent="-457200">
                  <a:buFontTx/>
                  <a:buAutoNum type="arabicPeriod"/>
                </a:pPr>
                <a:endParaRPr lang="en-ZA" sz="2000" dirty="0">
                  <a:effectLst/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k) m = 4    c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ZA" sz="2000" i="1" dirty="0">
                    <a:effectLst/>
                    <a:latin typeface="Helvetica" pitchFamily="2" charset="0"/>
                  </a:rPr>
                  <a:t>8</a:t>
                </a:r>
              </a:p>
              <a:p>
                <a:endParaRPr lang="en-ZA" sz="2000" i="1" dirty="0">
                  <a:latin typeface="Helvetica" pitchFamily="2" charset="0"/>
                </a:endParaRPr>
              </a:p>
              <a:p>
                <a:r>
                  <a:rPr lang="en-ZA" sz="2000" i="1" dirty="0">
                    <a:effectLst/>
                    <a:latin typeface="Helvetica" pitchFamily="2" charset="0"/>
                  </a:rPr>
                  <a:t>l)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ZA" sz="2000" i="1" dirty="0">
                    <a:effectLst/>
                    <a:latin typeface="Helvetica" pitchFamily="2" charset="0"/>
                  </a:rPr>
                  <a:t>    c = 3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D67F9C-B180-12A5-AE8A-3484704C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32" y="1988840"/>
                <a:ext cx="2862064" cy="3408434"/>
              </a:xfrm>
              <a:prstGeom prst="rect">
                <a:avLst/>
              </a:prstGeom>
              <a:blipFill>
                <a:blip r:embed="rId6"/>
                <a:stretch>
                  <a:fillRect l="-2203" b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55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2A73B-6663-C356-7E4C-7EFD12085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76" y="1317825"/>
            <a:ext cx="3607660" cy="4991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B029C-7EDD-6AC7-A327-5ED1920B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790" y="1451685"/>
            <a:ext cx="4257643" cy="24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8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80728"/>
            <a:ext cx="7111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500" dirty="0">
                <a:solidFill>
                  <a:srgbClr val="00B0F0"/>
                </a:solidFill>
                <a:latin typeface="Brain Flower" panose="02000500000000000000" pitchFamily="2" charset="0"/>
              </a:rPr>
              <a:t>Drawing a Graph</a:t>
            </a:r>
          </a:p>
        </p:txBody>
      </p:sp>
    </p:spTree>
    <p:extLst>
      <p:ext uri="{BB962C8B-B14F-4D97-AF65-F5344CB8AC3E}">
        <p14:creationId xmlns:p14="http://schemas.microsoft.com/office/powerpoint/2010/main" val="3202056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(p208)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19BE7-B0CE-111B-B3CD-7D4B1C9F1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901" y="3789041"/>
            <a:ext cx="3204356" cy="12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81BB4-5384-89AF-7DA2-8D3D647DC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1514052"/>
            <a:ext cx="5544616" cy="25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2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12568" cy="38164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43" name="Oval 42"/>
          <p:cNvSpPr/>
          <p:nvPr/>
        </p:nvSpPr>
        <p:spPr>
          <a:xfrm>
            <a:off x="5087931" y="4571340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1939907" y="-6824"/>
            <a:ext cx="5125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Determine the function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084" y="980728"/>
                <a:ext cx="2206565" cy="722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ZA" sz="2800" b="0" i="0" baseline="-2500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4" y="980728"/>
                <a:ext cx="2206565" cy="722698"/>
              </a:xfrm>
              <a:prstGeom prst="rect">
                <a:avLst/>
              </a:prstGeom>
              <a:blipFill rotWithShape="1">
                <a:blip r:embed="rId4"/>
                <a:stretch>
                  <a:fillRect l="-9392" t="-20339" b="-2881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6999367" y="1700808"/>
            <a:ext cx="92913" cy="92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extBox 29"/>
          <p:cNvSpPr txBox="1"/>
          <p:nvPr/>
        </p:nvSpPr>
        <p:spPr>
          <a:xfrm>
            <a:off x="7223784" y="1484784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(</a:t>
            </a:r>
            <a:r>
              <a:rPr lang="en-ZA" sz="2800" dirty="0">
                <a:solidFill>
                  <a:srgbClr val="FFC000"/>
                </a:solidFill>
                <a:latin typeface="Alte Haas Grotesk" panose="02000503000000020004" pitchFamily="2" charset="0"/>
              </a:rPr>
              <a:t>2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;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4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)</a:t>
            </a:r>
            <a:endParaRPr lang="en-ZA" sz="28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8795" y="432219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(</a:t>
            </a:r>
            <a:r>
              <a:rPr lang="en-ZA" sz="2800" dirty="0">
                <a:solidFill>
                  <a:srgbClr val="FFC000"/>
                </a:solidFill>
                <a:latin typeface="Alte Haas Grotesk" panose="02000503000000020004" pitchFamily="2" charset="0"/>
              </a:rPr>
              <a:t>-4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;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-5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)</a:t>
            </a:r>
            <a:endParaRPr lang="en-ZA" sz="28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26987" y="1753529"/>
                <a:ext cx="2294731" cy="883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4−(−5)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2−(−4)</m:t>
                        </m:r>
                      </m:den>
                    </m:f>
                    <m:r>
                      <m:rPr>
                        <m:nor/>
                      </m:rPr>
                      <a:rPr lang="en-ZA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87" y="1753529"/>
                <a:ext cx="2294731" cy="883383"/>
              </a:xfrm>
              <a:prstGeom prst="rect">
                <a:avLst/>
              </a:prstGeom>
              <a:blipFill rotWithShape="1">
                <a:blip r:embed="rId5"/>
                <a:stretch>
                  <a:fillRect l="-9043" t="-9655" b="-117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-16152" y="2632500"/>
                <a:ext cx="2211888" cy="801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ZA" sz="40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m</a:t>
                </a:r>
                <a:r>
                  <a:rPr lang="en-ZA" sz="4000" dirty="0">
                    <a:solidFill>
                      <a:schemeClr val="bg1">
                        <a:lumMod val="65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ZA" sz="4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lte Haas Grotesk" panose="02000503000000020004" pitchFamily="2" charset="0"/>
                      </a:rPr>
                      <m:t>= </m:t>
                    </m:r>
                    <m:f>
                      <m:fPr>
                        <m:ctrlPr>
                          <a:rPr lang="en-ZA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00B0F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800" b="0" i="0" smtClean="0">
                            <a:solidFill>
                              <a:srgbClr val="FFC00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ZA" sz="40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52" y="2632500"/>
                <a:ext cx="2211888" cy="801951"/>
              </a:xfrm>
              <a:prstGeom prst="rect">
                <a:avLst/>
              </a:prstGeom>
              <a:blipFill rotWithShape="1">
                <a:blip r:embed="rId6"/>
                <a:stretch>
                  <a:fillRect l="-9091" t="-11450" b="-2290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4932040" y="1484784"/>
            <a:ext cx="2291744" cy="3456384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504" y="3717032"/>
                <a:ext cx="2662908" cy="898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4400" dirty="0">
                    <a:solidFill>
                      <a:schemeClr val="bg1">
                        <a:lumMod val="50000"/>
                      </a:schemeClr>
                    </a:solidFill>
                    <a:latin typeface="Alte Haas Grotesk" panose="02000503000000020004" pitchFamily="2" charset="0"/>
                  </a:rPr>
                  <a:t>y = </a:t>
                </a:r>
                <a:r>
                  <a:rPr lang="en-ZA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32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32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32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ZA" sz="4400" dirty="0" err="1">
                    <a:solidFill>
                      <a:schemeClr val="bg1">
                        <a:lumMod val="50000"/>
                      </a:schemeClr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4400" dirty="0">
                    <a:solidFill>
                      <a:schemeClr val="bg1">
                        <a:lumMod val="50000"/>
                      </a:schemeClr>
                    </a:solidFill>
                    <a:latin typeface="Alte Haas Grotesk" panose="02000503000000020004" pitchFamily="2" charset="0"/>
                  </a:rPr>
                  <a:t> + c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17032"/>
                <a:ext cx="2662908" cy="898451"/>
              </a:xfrm>
              <a:prstGeom prst="rect">
                <a:avLst/>
              </a:prstGeom>
              <a:blipFill rotWithShape="1">
                <a:blip r:embed="rId7"/>
                <a:stretch>
                  <a:fillRect l="-9404" t="-9524" r="-8257" b="-2176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79512" y="486916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(</a:t>
            </a:r>
            <a:r>
              <a:rPr lang="en-ZA" sz="2800" dirty="0">
                <a:solidFill>
                  <a:srgbClr val="FFC000"/>
                </a:solidFill>
                <a:latin typeface="Alte Haas Grotesk" panose="02000503000000020004" pitchFamily="2" charset="0"/>
              </a:rPr>
              <a:t>2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;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4</a:t>
            </a:r>
            <a:r>
              <a:rPr lang="en-ZA" sz="2800" dirty="0">
                <a:solidFill>
                  <a:srgbClr val="92D050"/>
                </a:solidFill>
                <a:latin typeface="Alte Haas Grotesk" panose="02000503000000020004" pitchFamily="2" charset="0"/>
              </a:rPr>
              <a:t>):</a:t>
            </a:r>
            <a:endParaRPr lang="en-ZA" sz="2800" dirty="0">
              <a:solidFill>
                <a:schemeClr val="bg1">
                  <a:lumMod val="65000"/>
                </a:schemeClr>
              </a:solidFill>
              <a:latin typeface="Alte Haas Grotesk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7828" y="4796560"/>
                <a:ext cx="2719014" cy="696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36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(4)</a:t>
                </a:r>
                <a:r>
                  <a:rPr lang="en-ZA" sz="3600" dirty="0">
                    <a:solidFill>
                      <a:schemeClr val="bg1">
                        <a:lumMod val="50000"/>
                      </a:schemeClr>
                    </a:solidFill>
                    <a:latin typeface="Alte Haas Grotesk" panose="02000503000000020004" pitchFamily="2" charset="0"/>
                  </a:rPr>
                  <a:t> = </a:t>
                </a:r>
                <a:r>
                  <a:rPr lang="en-ZA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4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4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ZA" sz="36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(2)</a:t>
                </a:r>
                <a:r>
                  <a:rPr lang="en-ZA" sz="3600" dirty="0">
                    <a:solidFill>
                      <a:schemeClr val="bg1">
                        <a:lumMod val="50000"/>
                      </a:schemeClr>
                    </a:solidFill>
                    <a:latin typeface="Alte Haas Grotesk" panose="02000503000000020004" pitchFamily="2" charset="0"/>
                  </a:rPr>
                  <a:t> + c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28" y="4796560"/>
                <a:ext cx="2719014" cy="696922"/>
              </a:xfrm>
              <a:prstGeom prst="rect">
                <a:avLst/>
              </a:prstGeom>
              <a:blipFill rotWithShape="1">
                <a:blip r:embed="rId8"/>
                <a:stretch>
                  <a:fillRect l="-6951" t="-13158" r="-5605" b="-2543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19100" y="5517232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4 = </a:t>
            </a:r>
            <a:r>
              <a:rPr lang="en-Z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3 + 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544" y="6036677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c = </a:t>
            </a:r>
            <a:r>
              <a:rPr lang="en-Z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3600" dirty="0">
                <a:solidFill>
                  <a:srgbClr val="FF0000"/>
                </a:solidFill>
                <a:latin typeface="Alte Haas Grotesk" panose="02000503000000020004" pitchFamily="2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38230" y="5517232"/>
                <a:ext cx="2674130" cy="898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44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lte Haas Grotesk" panose="02000503000000020004" pitchFamily="2" charset="0"/>
                  </a:rPr>
                  <a:t>=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32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32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32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ZA" sz="44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+ 1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230" y="5517232"/>
                <a:ext cx="2674130" cy="898451"/>
              </a:xfrm>
              <a:prstGeom prst="rect">
                <a:avLst/>
              </a:prstGeom>
              <a:blipFill rotWithShape="1">
                <a:blip r:embed="rId9"/>
                <a:stretch>
                  <a:fillRect l="-9339" t="-9524" r="-7973" b="-2176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8" grpId="0"/>
      <p:bldP spid="29" grpId="0" animBg="1"/>
      <p:bldP spid="30" grpId="0"/>
      <p:bldP spid="31" grpId="0"/>
      <p:bldP spid="32" grpId="0"/>
      <p:bldP spid="33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(p210)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4A86E-5E82-3D23-6B31-8BEBAF10B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78" y="1322226"/>
            <a:ext cx="8177878" cy="11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09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10.4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(p210)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77FE9-BAB6-192D-22FA-4C993CCC0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700808"/>
            <a:ext cx="629080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3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other whiteboard meme template. : r/InsiderMemeTrading">
            <a:extLst>
              <a:ext uri="{FF2B5EF4-FFF2-40B4-BE49-F238E27FC236}">
                <a16:creationId xmlns:a16="http://schemas.microsoft.com/office/drawing/2014/main" id="{0BD56C75-95A9-706F-DC91-7B1F5DAE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5"/>
            <a:ext cx="9144000" cy="51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89EC797-B552-F898-B688-0C1DD48D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556" y="2855460"/>
            <a:ext cx="3760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600" dirty="0">
                <a:latin typeface="Calder Dark" pitchFamily="2" charset="0"/>
              </a:rPr>
              <a:t>Whiteboard time</a:t>
            </a:r>
          </a:p>
        </p:txBody>
      </p:sp>
    </p:spTree>
    <p:extLst>
      <p:ext uri="{BB962C8B-B14F-4D97-AF65-F5344CB8AC3E}">
        <p14:creationId xmlns:p14="http://schemas.microsoft.com/office/powerpoint/2010/main" val="2671934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0C735-EA0F-2730-94F5-11F22A69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052736"/>
            <a:ext cx="870653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9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B59EC-F188-FDBB-EA78-85D75838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790129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59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80894-7335-A78C-8C49-3F6C0D00C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4663"/>
            <a:ext cx="5616624" cy="58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2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10.5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(p211)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FFCFE-86A8-B30E-76D0-651E8688F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04" y="1503190"/>
            <a:ext cx="7772400" cy="47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15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10.5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(p211)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D86674-F5C1-FCDE-578B-B1B83B7A8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63" y="1458179"/>
            <a:ext cx="3895637" cy="4334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BBB26-1A26-0666-0ECE-3C44B181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451685"/>
            <a:ext cx="3838973" cy="14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31247" y="2583231"/>
            <a:ext cx="6344166" cy="2245885"/>
            <a:chOff x="1351011" y="3461212"/>
            <a:chExt cx="6344166" cy="224588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611" y="4037276"/>
              <a:ext cx="3867666" cy="1130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011" y="4465008"/>
              <a:ext cx="1244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277" y="4462782"/>
              <a:ext cx="12319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6038">
              <a:off x="1505055" y="3461212"/>
              <a:ext cx="1244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22156">
              <a:off x="1465259" y="5425682"/>
              <a:ext cx="1244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00963">
              <a:off x="6298579" y="3488694"/>
              <a:ext cx="12319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4151">
              <a:off x="6343557" y="5427697"/>
              <a:ext cx="12319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39552" y="-129578"/>
            <a:ext cx="82189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600" dirty="0">
                <a:latin typeface="Brain Flower" panose="02000500000000000000" pitchFamily="2" charset="0"/>
              </a:rPr>
              <a:t>Table of values method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5070" y="3198343"/>
            <a:ext cx="3600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6000" dirty="0">
                <a:solidFill>
                  <a:srgbClr val="92D050"/>
                </a:solidFill>
                <a:latin typeface="Alte Haas Grotesk" panose="02000503000000020004" pitchFamily="2" charset="0"/>
              </a:rPr>
              <a:t>3</a:t>
            </a: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60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6000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5593" y="1620089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FFC000"/>
                </a:solidFill>
                <a:latin typeface="Century Gothic" panose="020B0502020202020204" pitchFamily="34" charset="0"/>
              </a:rPr>
              <a:t>Choose input values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187" y="1120980"/>
            <a:ext cx="912429" cy="1299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-1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774" y="2852936"/>
            <a:ext cx="612667" cy="1299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0941" y="4433348"/>
            <a:ext cx="612667" cy="1299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ZA" sz="6000" dirty="0">
                <a:solidFill>
                  <a:srgbClr val="FFC000"/>
                </a:solidFill>
                <a:latin typeface="Alte Haas Grotesk" panose="02000503000000020004" pitchFamily="2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62053" y="1048972"/>
            <a:ext cx="9124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-1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65640" y="2780928"/>
            <a:ext cx="612667" cy="1299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89806" y="4361340"/>
            <a:ext cx="6126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ZA" sz="6000" dirty="0">
                <a:solidFill>
                  <a:srgbClr val="00B0F0"/>
                </a:solidFill>
                <a:latin typeface="Alte Haas Grotesk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701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2" grpId="0"/>
      <p:bldP spid="26" grpId="0"/>
      <p:bldP spid="27" grpId="0"/>
      <p:bldP spid="28" grpId="0"/>
      <p:bldP spid="29" grpId="0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12568" cy="38164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939907" y="-6824"/>
            <a:ext cx="5466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Determine the intercepts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4788024" y="1356447"/>
            <a:ext cx="2839994" cy="3096344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9338" y="1089080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y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2400" dirty="0">
                <a:solidFill>
                  <a:schemeClr val="tx1"/>
                </a:solidFill>
              </a:rPr>
              <a:t> 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rgbClr val="FF0000"/>
                </a:solidFill>
                <a:latin typeface="Alte Haas Grotesk" panose="02000503000000020004" pitchFamily="2" charset="0"/>
              </a:rPr>
              <a:t>+ 1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1FB99F-A86E-63B9-95C8-023DA960FD39}"/>
              </a:ext>
            </a:extLst>
          </p:cNvPr>
          <p:cNvSpPr txBox="1"/>
          <p:nvPr/>
        </p:nvSpPr>
        <p:spPr>
          <a:xfrm>
            <a:off x="249338" y="1898156"/>
            <a:ext cx="2713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For x-intercept </a:t>
            </a:r>
          </a:p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make y = 0</a:t>
            </a:r>
            <a:endParaRPr lang="en-ZA" sz="32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027FF-7F65-C10D-B9F7-DE0231A3DCE7}"/>
              </a:ext>
            </a:extLst>
          </p:cNvPr>
          <p:cNvSpPr txBox="1"/>
          <p:nvPr/>
        </p:nvSpPr>
        <p:spPr>
          <a:xfrm>
            <a:off x="323528" y="2990518"/>
            <a:ext cx="2141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0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2400" dirty="0">
                <a:solidFill>
                  <a:schemeClr val="tx1"/>
                </a:solidFill>
              </a:rPr>
              <a:t> 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rgbClr val="FF0000"/>
                </a:solidFill>
                <a:latin typeface="Alte Haas Grotesk" panose="02000503000000020004" pitchFamily="2" charset="0"/>
              </a:rPr>
              <a:t>+ 1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367B6-BEB0-B8D6-E65C-24AFE48291D9}"/>
              </a:ext>
            </a:extLst>
          </p:cNvPr>
          <p:cNvSpPr txBox="1"/>
          <p:nvPr/>
        </p:nvSpPr>
        <p:spPr>
          <a:xfrm>
            <a:off x="323528" y="3683350"/>
            <a:ext cx="1749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 x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2400" dirty="0">
                <a:solidFill>
                  <a:schemeClr val="tx1"/>
                </a:solidFill>
              </a:rPr>
              <a:t> </a:t>
            </a:r>
            <a:r>
              <a:rPr lang="en-ZA" sz="4400" dirty="0">
                <a:solidFill>
                  <a:srgbClr val="FF0000"/>
                </a:solidFill>
                <a:latin typeface="Alte Haas Grotesk" panose="02000503000000020004" pitchFamily="2" charset="0"/>
              </a:rPr>
              <a:t>- 1</a:t>
            </a:r>
          </a:p>
        </p:txBody>
      </p:sp>
    </p:spTree>
    <p:extLst>
      <p:ext uri="{BB962C8B-B14F-4D97-AF65-F5344CB8AC3E}">
        <p14:creationId xmlns:p14="http://schemas.microsoft.com/office/powerpoint/2010/main" val="29193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12568" cy="38164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939907" y="-6824"/>
            <a:ext cx="5466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solidFill>
                  <a:srgbClr val="00B0F0"/>
                </a:solidFill>
                <a:latin typeface="Brain Flower" panose="02000500000000000000" pitchFamily="2" charset="0"/>
              </a:rPr>
              <a:t>Determine the intercepts</a:t>
            </a:r>
            <a:endParaRPr lang="en-ZA" sz="9600" dirty="0">
              <a:solidFill>
                <a:srgbClr val="00B0F0"/>
              </a:solidFill>
              <a:latin typeface="Brain Flower" panose="02000500000000000000" pitchFamily="2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5004048" y="1556792"/>
            <a:ext cx="3672408" cy="2304256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9338" y="920398"/>
                <a:ext cx="24384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44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y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lte Haas Grotesk" panose="02000503000000020004" pitchFamily="2" charset="0"/>
                  </a:rPr>
                  <a:t>=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a:rPr lang="en-ZA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44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+ 2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8" y="920398"/>
                <a:ext cx="2438488" cy="769441"/>
              </a:xfrm>
              <a:prstGeom prst="rect">
                <a:avLst/>
              </a:prstGeom>
              <a:blipFill>
                <a:blip r:embed="rId4"/>
                <a:stretch>
                  <a:fillRect l="-9845" t="-16393" r="-932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F1FB99F-A86E-63B9-95C8-023DA960FD39}"/>
              </a:ext>
            </a:extLst>
          </p:cNvPr>
          <p:cNvSpPr txBox="1"/>
          <p:nvPr/>
        </p:nvSpPr>
        <p:spPr>
          <a:xfrm>
            <a:off x="249338" y="1620912"/>
            <a:ext cx="2713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For x-intercept </a:t>
            </a:r>
          </a:p>
          <a:p>
            <a:r>
              <a:rPr lang="en-ZA" sz="3200" dirty="0">
                <a:solidFill>
                  <a:srgbClr val="00B0F0"/>
                </a:solidFill>
                <a:latin typeface="Alte Haas Grotesk" panose="02000503000000020004" pitchFamily="2" charset="0"/>
              </a:rPr>
              <a:t>make y = 0</a:t>
            </a:r>
            <a:endParaRPr lang="en-ZA" sz="32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F027FF-7F65-C10D-B9F7-DE0231A3DCE7}"/>
                  </a:ext>
                </a:extLst>
              </p:cNvPr>
              <p:cNvSpPr txBox="1"/>
              <p:nvPr/>
            </p:nvSpPr>
            <p:spPr>
              <a:xfrm>
                <a:off x="310955" y="2675059"/>
                <a:ext cx="24689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4400" dirty="0">
                    <a:solidFill>
                      <a:srgbClr val="00B0F0"/>
                    </a:solidFill>
                    <a:latin typeface="Alte Haas Grotesk" panose="02000503000000020004" pitchFamily="2" charset="0"/>
                  </a:rPr>
                  <a:t>0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lte Haas Grotesk" panose="02000503000000020004" pitchFamily="2" charset="0"/>
                  </a:rPr>
                  <a:t>=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92D050"/>
                    </a:solidFill>
                    <a:latin typeface="Alte Haas Grotesk" panose="02000503000000020004" pitchFamily="2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a:rPr lang="en-ZA" sz="2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44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4400" dirty="0"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+ 2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F027FF-7F65-C10D-B9F7-DE0231A3D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55" y="2675059"/>
                <a:ext cx="2468946" cy="769441"/>
              </a:xfrm>
              <a:prstGeom prst="rect">
                <a:avLst/>
              </a:prstGeom>
              <a:blipFill>
                <a:blip r:embed="rId5"/>
                <a:stretch>
                  <a:fillRect l="-10256" t="-16129" r="-923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AF367B6-BEB0-B8D6-E65C-24AFE48291D9}"/>
              </a:ext>
            </a:extLst>
          </p:cNvPr>
          <p:cNvSpPr txBox="1"/>
          <p:nvPr/>
        </p:nvSpPr>
        <p:spPr>
          <a:xfrm>
            <a:off x="323528" y="3683350"/>
            <a:ext cx="312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 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CC87B-7E22-7757-6201-2E0C8DE1384D}"/>
                  </a:ext>
                </a:extLst>
              </p:cNvPr>
              <p:cNvSpPr txBox="1"/>
              <p:nvPr/>
            </p:nvSpPr>
            <p:spPr>
              <a:xfrm>
                <a:off x="336281" y="3429000"/>
                <a:ext cx="19078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ZA" sz="28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a:rPr lang="en-ZA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4800" dirty="0">
                    <a:solidFill>
                      <a:srgbClr val="FFC000"/>
                    </a:solidFill>
                    <a:latin typeface="Alte Haas Grotesk" panose="02000503000000020004" pitchFamily="2" charset="0"/>
                  </a:rPr>
                  <a:t>x</a:t>
                </a:r>
                <a:r>
                  <a:rPr lang="en-ZA" sz="28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lte Haas Grotesk" panose="02000503000000020004" pitchFamily="2" charset="0"/>
                  </a:rPr>
                  <a:t>=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+ 2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CC87B-7E22-7757-6201-2E0C8DE13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1" y="3429000"/>
                <a:ext cx="1907895" cy="830997"/>
              </a:xfrm>
              <a:prstGeom prst="rect">
                <a:avLst/>
              </a:prstGeom>
              <a:blipFill>
                <a:blip r:embed="rId6"/>
                <a:stretch>
                  <a:fillRect l="-1325" t="-19697" r="-1125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15AEE-B82C-3317-5169-C5C1F06C04CD}"/>
                  </a:ext>
                </a:extLst>
              </p:cNvPr>
              <p:cNvSpPr txBox="1"/>
              <p:nvPr/>
            </p:nvSpPr>
            <p:spPr>
              <a:xfrm>
                <a:off x="479981" y="4306920"/>
                <a:ext cx="138435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ZA" sz="28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92D050"/>
                            </a:solidFill>
                            <a:latin typeface="Alte Haas Grotesk" panose="02000503000000020004" pitchFamily="2" charset="0"/>
                          </a:rPr>
                          <m:t>3</m:t>
                        </m:r>
                      </m:den>
                    </m:f>
                    <m:r>
                      <a:rPr lang="en-ZA" sz="28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28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lte Haas Grotesk" panose="02000503000000020004" pitchFamily="2" charset="0"/>
                  </a:rPr>
                  <a:t>=</a:t>
                </a:r>
                <a:r>
                  <a:rPr lang="en-ZA" sz="4400" dirty="0">
                    <a:solidFill>
                      <a:schemeClr val="tx1"/>
                    </a:solidFill>
                    <a:latin typeface="Alte Haas Grotesk" panose="02000503000000020004" pitchFamily="2" charset="0"/>
                  </a:rPr>
                  <a:t> </a:t>
                </a:r>
                <a:r>
                  <a:rPr lang="en-ZA" sz="4400" dirty="0">
                    <a:solidFill>
                      <a:srgbClr val="FF0000"/>
                    </a:solidFill>
                    <a:latin typeface="Alte Haas Grotesk" panose="02000503000000020004" pitchFamily="2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15AEE-B82C-3317-5169-C5C1F06C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1" y="4306920"/>
                <a:ext cx="1384353" cy="769441"/>
              </a:xfrm>
              <a:prstGeom prst="rect">
                <a:avLst/>
              </a:prstGeom>
              <a:blipFill>
                <a:blip r:embed="rId7"/>
                <a:stretch>
                  <a:fillRect l="-1818" t="-19672" r="-1727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B8B3214-4E3D-81D3-3F14-1D4406CCC9D6}"/>
              </a:ext>
            </a:extLst>
          </p:cNvPr>
          <p:cNvSpPr txBox="1"/>
          <p:nvPr/>
        </p:nvSpPr>
        <p:spPr>
          <a:xfrm>
            <a:off x="463469" y="5075825"/>
            <a:ext cx="1417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>
                <a:solidFill>
                  <a:srgbClr val="92D050"/>
                </a:solidFill>
                <a:latin typeface="Alte Haas Grotesk" panose="02000503000000020004" pitchFamily="2" charset="0"/>
              </a:rPr>
              <a:t>2</a:t>
            </a:r>
            <a:r>
              <a:rPr lang="en-ZA" sz="36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36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rgbClr val="FF0000"/>
                </a:solidFill>
                <a:latin typeface="Alte Haas Grotesk" panose="02000503000000020004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947010-FA4E-D061-3F31-0A5F7BD17A7B}"/>
              </a:ext>
            </a:extLst>
          </p:cNvPr>
          <p:cNvSpPr txBox="1"/>
          <p:nvPr/>
        </p:nvSpPr>
        <p:spPr>
          <a:xfrm>
            <a:off x="697508" y="5709515"/>
            <a:ext cx="118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36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lte Haas Grotesk" panose="02000503000000020004" pitchFamily="2" charset="0"/>
              </a:rPr>
              <a:t>=</a:t>
            </a:r>
            <a:r>
              <a:rPr lang="en-ZA" sz="4400" dirty="0">
                <a:solidFill>
                  <a:schemeClr val="tx1"/>
                </a:solidFill>
                <a:latin typeface="Alte Haas Grotesk" panose="02000503000000020004" pitchFamily="2" charset="0"/>
              </a:rPr>
              <a:t> </a:t>
            </a:r>
            <a:r>
              <a:rPr lang="en-ZA" sz="4400" dirty="0">
                <a:solidFill>
                  <a:srgbClr val="FF0000"/>
                </a:solidFill>
                <a:latin typeface="Alte Haas Grotesk" panose="02000503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77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7E85-88E4-8AB2-0979-8A0739193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14" y="1451685"/>
            <a:ext cx="7772400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5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3A68F-B0E6-6E68-F976-D6B443C2D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430228"/>
            <a:ext cx="7759748" cy="29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336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2F5B3-C6E4-67BB-EEDC-1CC44255B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22" y="1372251"/>
            <a:ext cx="2698098" cy="4715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82841-B61E-3A7A-0662-2C42D56FF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347" y="1372251"/>
            <a:ext cx="3379168" cy="300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0D45C-A098-823A-57F9-233A4E6EE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654" y="1451685"/>
            <a:ext cx="2429650" cy="3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4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E6B077-B7F4-1632-93B8-B746C6A94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2" y="1326359"/>
            <a:ext cx="2352634" cy="3826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43837-1C45-4D80-155A-425810FA8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81" y="1451685"/>
            <a:ext cx="3220269" cy="3161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A8F62-E702-D884-9B93-577345AB7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142" y="1523693"/>
            <a:ext cx="2487289" cy="25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6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00BDF-E4FB-655B-B5E8-8E6FFEC2A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82" y="1363906"/>
            <a:ext cx="2496650" cy="3848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1E73E-B4A1-DFD2-AD56-6F4EACF20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1441495"/>
            <a:ext cx="2574214" cy="2674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52A38-3ABD-AB9F-0D6C-5A8E152B6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192" y="4009360"/>
            <a:ext cx="423128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8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674B0-3BE4-EECA-33FE-03A31F7DC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" y="1307668"/>
            <a:ext cx="3405004" cy="2769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BEEC1-0E09-37E7-8D11-CE1C19908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408" y="1361058"/>
            <a:ext cx="3403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3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10.6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9E49C-ADE9-D638-5DDE-5782AABB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489492"/>
            <a:ext cx="2552700" cy="336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BA54C-F729-625C-90CF-689A7D539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1736874"/>
            <a:ext cx="4131765" cy="16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7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E22BE-19CA-D9A0-3F46-60B83288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2138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84" y="5725705"/>
            <a:ext cx="2916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latin typeface="Brain Flower" panose="02000500000000000000" pitchFamily="2" charset="0"/>
              </a:rPr>
              <a:t>coordinates:</a:t>
            </a:r>
            <a:endParaRPr lang="en-ZA" sz="9600" dirty="0">
              <a:latin typeface="Brain Flower" panose="020005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75395" y="-459432"/>
            <a:ext cx="5088893" cy="3057394"/>
            <a:chOff x="1409257" y="1355305"/>
            <a:chExt cx="5088893" cy="3057394"/>
          </a:xfrm>
        </p:grpSpPr>
        <p:grpSp>
          <p:nvGrpSpPr>
            <p:cNvPr id="9" name="Group 8"/>
            <p:cNvGrpSpPr/>
            <p:nvPr/>
          </p:nvGrpSpPr>
          <p:grpSpPr>
            <a:xfrm>
              <a:off x="2014918" y="2494823"/>
              <a:ext cx="3737539" cy="1323118"/>
              <a:chOff x="1351011" y="3461212"/>
              <a:chExt cx="6344166" cy="2245885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5611" y="4037276"/>
                <a:ext cx="3867666" cy="1130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1011" y="4465008"/>
                <a:ext cx="12446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3277" y="4462782"/>
                <a:ext cx="12319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96038">
                <a:off x="1505055" y="3461212"/>
                <a:ext cx="12446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322156">
                <a:off x="1465259" y="5425682"/>
                <a:ext cx="12446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00963">
                <a:off x="6298579" y="3488694"/>
                <a:ext cx="12319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94151">
                <a:off x="6343557" y="5427697"/>
                <a:ext cx="12319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852751" y="2828523"/>
              <a:ext cx="2007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200" dirty="0">
                  <a:solidFill>
                    <a:srgbClr val="00B0F0"/>
                  </a:solidFill>
                  <a:latin typeface="Alte Haas Grotesk" panose="02000503000000020004" pitchFamily="2" charset="0"/>
                </a:rPr>
                <a:t>y </a:t>
              </a:r>
              <a:r>
                <a:rPr lang="en-ZA" sz="32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rPr>
                <a:t>= </a:t>
              </a:r>
              <a:r>
                <a:rPr lang="en-ZA" sz="3200" dirty="0">
                  <a:solidFill>
                    <a:srgbClr val="92D050"/>
                  </a:solidFill>
                  <a:latin typeface="Alte Haas Grotesk" panose="02000503000000020004" pitchFamily="2" charset="0"/>
                </a:rPr>
                <a:t>3</a:t>
              </a:r>
              <a:r>
                <a:rPr lang="en-ZA" sz="3200" dirty="0">
                  <a:solidFill>
                    <a:srgbClr val="FFC000"/>
                  </a:solidFill>
                  <a:latin typeface="Alte Haas Grotesk" panose="02000503000000020004" pitchFamily="2" charset="0"/>
                </a:rPr>
                <a:t>x</a:t>
              </a:r>
              <a:r>
                <a:rPr lang="en-ZA" sz="32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rPr>
                <a:t> </a:t>
              </a:r>
              <a:r>
                <a:rPr lang="en-ZA" sz="3200" dirty="0">
                  <a:solidFill>
                    <a:srgbClr val="FF0000"/>
                  </a:solidFill>
                  <a:latin typeface="Alte Haas Grotesk" panose="02000503000000020004" pitchFamily="2" charset="0"/>
                </a:rPr>
                <a:t>+</a:t>
              </a:r>
              <a:r>
                <a:rPr lang="en-ZA" sz="3200" dirty="0">
                  <a:solidFill>
                    <a:schemeClr val="bg1">
                      <a:lumMod val="65000"/>
                    </a:schemeClr>
                  </a:solidFill>
                  <a:latin typeface="Alte Haas Grotesk" panose="02000503000000020004" pitchFamily="2" charset="0"/>
                </a:rPr>
                <a:t> </a:t>
              </a:r>
              <a:r>
                <a:rPr lang="en-ZA" sz="3200" dirty="0">
                  <a:solidFill>
                    <a:srgbClr val="FF0000"/>
                  </a:solidFill>
                  <a:latin typeface="Alte Haas Grotesk" panose="02000503000000020004" pitchFamily="2" charset="0"/>
                </a:rPr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09257" y="1355305"/>
              <a:ext cx="537539" cy="765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ZA" sz="6000" dirty="0">
                  <a:solidFill>
                    <a:srgbClr val="FFC000"/>
                  </a:solidFill>
                  <a:latin typeface="Alte Haas Grotesk" panose="02000503000000020004" pitchFamily="2" charset="0"/>
                </a:rPr>
                <a:t>-1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9196" y="2363417"/>
              <a:ext cx="360941" cy="765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ZA" sz="6000" dirty="0">
                  <a:solidFill>
                    <a:srgbClr val="FFC000"/>
                  </a:solidFill>
                  <a:latin typeface="Alte Haas Grotesk" panose="02000503000000020004" pitchFamily="2" charset="0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43434" y="3584783"/>
              <a:ext cx="360941" cy="765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ZA" sz="6000" dirty="0">
                  <a:solidFill>
                    <a:srgbClr val="FFC000"/>
                  </a:solidFill>
                  <a:latin typeface="Alte Haas Grotesk" panose="02000503000000020004" pitchFamily="2" charset="0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60611" y="1427313"/>
              <a:ext cx="537539" cy="8703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ZA" sz="6000" dirty="0">
                  <a:solidFill>
                    <a:srgbClr val="00B0F0"/>
                  </a:solidFill>
                  <a:latin typeface="Alte Haas Grotesk" panose="02000503000000020004" pitchFamily="2" charset="0"/>
                </a:rPr>
                <a:t>-1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37209" y="2435425"/>
              <a:ext cx="360941" cy="765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ZA" sz="6000" dirty="0">
                  <a:solidFill>
                    <a:srgbClr val="00B0F0"/>
                  </a:solidFill>
                  <a:latin typeface="Alte Haas Grotesk" panose="02000503000000020004" pitchFamily="2" charset="0"/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37209" y="3542361"/>
              <a:ext cx="360941" cy="8703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ZA" sz="6000" dirty="0">
                  <a:solidFill>
                    <a:srgbClr val="00B0F0"/>
                  </a:solidFill>
                  <a:latin typeface="Alte Haas Grotesk" panose="02000503000000020004" pitchFamily="2" charset="0"/>
                </a:rPr>
                <a:t>5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31710"/>
              </p:ext>
            </p:extLst>
          </p:nvPr>
        </p:nvGraphicFramePr>
        <p:xfrm>
          <a:off x="1500336" y="3284984"/>
          <a:ext cx="6096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FFC000"/>
                          </a:solidFill>
                          <a:latin typeface="Alte Haas Grotesk" panose="02000503000000020004" pitchFamily="2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FFC000"/>
                          </a:solidFill>
                          <a:latin typeface="Alte Haas Grotesk" panose="02000503000000020004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FFC000"/>
                          </a:solidFill>
                          <a:latin typeface="Alte Haas Grotesk" panose="02000503000000020004" pitchFamily="2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FFC000"/>
                          </a:solidFill>
                          <a:latin typeface="Alte Haas Grotesk" panose="02000503000000020004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00B0F0"/>
                          </a:solidFill>
                          <a:latin typeface="Alte Haas Grotesk" panose="02000503000000020004" pitchFamily="2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00B0F0"/>
                          </a:solidFill>
                          <a:latin typeface="Alte Haas Grotesk" panose="02000503000000020004" pitchFamily="2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00B0F0"/>
                          </a:solidFill>
                          <a:latin typeface="Alte Haas Grotesk" panose="02000503000000020004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800" b="0" dirty="0">
                          <a:solidFill>
                            <a:srgbClr val="00B0F0"/>
                          </a:solidFill>
                          <a:latin typeface="Alte Haas Grotesk" panose="02000503000000020004" pitchFamily="2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469779" y="5251301"/>
            <a:ext cx="6159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981947" y="5251301"/>
            <a:ext cx="6159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95372" y="5293443"/>
            <a:ext cx="6159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67156" y="5805264"/>
            <a:ext cx="1701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(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-1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;</a:t>
            </a:r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-1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)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5810184"/>
            <a:ext cx="1261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(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0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;</a:t>
            </a:r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2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)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0436" y="5805264"/>
            <a:ext cx="1261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(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1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;</a:t>
            </a:r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5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)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3FB75-36CE-DA82-FD06-5F2C8C050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67421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73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13B55-95A7-7DD3-1A87-10A584FEC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4" y="332656"/>
            <a:ext cx="5688632" cy="54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44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(p215)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92CD2B-E398-0387-E84A-860788411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98826"/>
            <a:ext cx="7772400" cy="1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2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(p215)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A711E-BA5A-0E6A-2716-79A2F361B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76B81-FF3D-5BD8-8254-06426E991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51685"/>
            <a:ext cx="7772400" cy="33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41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(p215)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E01322-39DD-2002-93AB-7DBBA0966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426285"/>
            <a:ext cx="4164967" cy="36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5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i="1" dirty="0">
                <a:effectLst/>
                <a:latin typeface="Helvetica" pitchFamily="2" charset="0"/>
              </a:rPr>
              <a:t>gradient = 4</a:t>
            </a:r>
            <a:endParaRPr lang="en-ZA" dirty="0">
              <a:effectLst/>
              <a:latin typeface="Helvetica" pitchFamily="2" charset="0"/>
            </a:endParaRPr>
          </a:p>
          <a:p>
            <a:r>
              <a:rPr lang="en-ZA" i="1" dirty="0">
                <a:effectLst/>
                <a:latin typeface="Helvetica" pitchFamily="2" charset="0"/>
              </a:rPr>
              <a:t>y-intercept = –5</a:t>
            </a:r>
            <a:endParaRPr lang="en-ZA" dirty="0">
              <a:effectLst/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4664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(p215)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6802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5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14D38-7453-8D20-6B9A-155A8A00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23693"/>
            <a:ext cx="3456384" cy="35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13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94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863"/>
            <a:ext cx="7155357" cy="53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53" y="260648"/>
            <a:ext cx="2916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>
                <a:latin typeface="Brain Flower" panose="02000500000000000000" pitchFamily="2" charset="0"/>
              </a:rPr>
              <a:t>coordinates:</a:t>
            </a:r>
            <a:endParaRPr lang="en-ZA" sz="9600" dirty="0">
              <a:latin typeface="Brain Flower" panose="02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560" y="343993"/>
            <a:ext cx="1701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(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-1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;</a:t>
            </a:r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-1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)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348" y="348913"/>
            <a:ext cx="1261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(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0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;</a:t>
            </a:r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2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)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6500" y="343993"/>
            <a:ext cx="1261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(</a:t>
            </a:r>
            <a:r>
              <a:rPr lang="en-ZA" sz="4400" dirty="0">
                <a:solidFill>
                  <a:srgbClr val="FFC000"/>
                </a:solidFill>
                <a:latin typeface="Alte Haas Grotesk" panose="02000503000000020004" pitchFamily="2" charset="0"/>
              </a:rPr>
              <a:t>1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;</a:t>
            </a:r>
            <a:r>
              <a:rPr lang="en-ZA" sz="4400" dirty="0">
                <a:solidFill>
                  <a:srgbClr val="00B0F0"/>
                </a:solidFill>
                <a:latin typeface="Alte Haas Grotesk" panose="02000503000000020004" pitchFamily="2" charset="0"/>
              </a:rPr>
              <a:t>5</a:t>
            </a:r>
            <a:r>
              <a:rPr lang="en-ZA" sz="44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)</a:t>
            </a:r>
            <a:endParaRPr lang="en-ZA" sz="44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89056" y="4437064"/>
            <a:ext cx="216024" cy="21602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4221104" y="3096392"/>
            <a:ext cx="216024" cy="21602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4671440" y="1754528"/>
            <a:ext cx="216024" cy="21602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03848" y="1419863"/>
            <a:ext cx="1728192" cy="517748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6980" y="1340768"/>
            <a:ext cx="3528392" cy="1532334"/>
          </a:xfrm>
          <a:prstGeom prst="wedgeRoundRectCallout">
            <a:avLst>
              <a:gd name="adj1" fmla="val 56802"/>
              <a:gd name="adj2" fmla="val 1060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bg1">
                    <a:lumMod val="50000"/>
                  </a:schemeClr>
                </a:solidFill>
                <a:latin typeface="Alte Haas Grotesk" panose="02000503000000020004" pitchFamily="2" charset="0"/>
              </a:rPr>
              <a:t>This is the line of the equation:</a:t>
            </a:r>
          </a:p>
          <a:p>
            <a:pPr algn="ctr"/>
            <a:r>
              <a:rPr lang="en-ZA" sz="36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600" dirty="0">
                <a:solidFill>
                  <a:srgbClr val="92D050"/>
                </a:solidFill>
                <a:latin typeface="Alte Haas Grotesk" panose="02000503000000020004" pitchFamily="2" charset="0"/>
              </a:rPr>
              <a:t>3</a:t>
            </a:r>
            <a:r>
              <a:rPr lang="en-ZA" sz="3600" dirty="0">
                <a:solidFill>
                  <a:srgbClr val="FFC000"/>
                </a:solidFill>
                <a:latin typeface="Alte Haas Grotesk" panose="02000503000000020004" pitchFamily="2" charset="0"/>
              </a:rPr>
              <a:t>x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36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3600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056" y="2465464"/>
            <a:ext cx="3096344" cy="2996565"/>
          </a:xfrm>
          <a:prstGeom prst="wedgeRoundRectCallout">
            <a:avLst>
              <a:gd name="adj1" fmla="val -101813"/>
              <a:gd name="adj2" fmla="val 636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latin typeface="Aharoni" panose="02010803020104030203" pitchFamily="2" charset="-79"/>
                <a:cs typeface="Aharoni" panose="02010803020104030203" pitchFamily="2" charset="-79"/>
              </a:rPr>
              <a:t>I could choose any x-value and the line would still look the same:</a:t>
            </a:r>
            <a:endParaRPr lang="en-ZA" sz="36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ZA" sz="2000" dirty="0">
                <a:solidFill>
                  <a:schemeClr val="tx1"/>
                </a:solidFill>
                <a:latin typeface="Alte Haas Grotesk" panose="02000503000000020004" pitchFamily="2" charset="0"/>
              </a:rPr>
              <a:t>x=-2</a:t>
            </a:r>
          </a:p>
          <a:p>
            <a:endParaRPr lang="en-ZA" sz="3600" dirty="0">
              <a:solidFill>
                <a:srgbClr val="00B0F0"/>
              </a:solidFill>
              <a:latin typeface="Alte Haas Grotesk" panose="02000503000000020004" pitchFamily="2" charset="0"/>
            </a:endParaRPr>
          </a:p>
          <a:p>
            <a:r>
              <a:rPr lang="en-ZA" sz="36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600" dirty="0">
                <a:solidFill>
                  <a:srgbClr val="92D050"/>
                </a:solidFill>
                <a:latin typeface="Alte Haas Grotesk" panose="02000503000000020004" pitchFamily="2" charset="0"/>
              </a:rPr>
              <a:t>3</a:t>
            </a:r>
            <a:r>
              <a:rPr lang="en-ZA" sz="3600" dirty="0">
                <a:solidFill>
                  <a:srgbClr val="FFC000"/>
                </a:solidFill>
                <a:latin typeface="Alte Haas Grotesk" panose="02000503000000020004" pitchFamily="2" charset="0"/>
              </a:rPr>
              <a:t>(-2)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3600" dirty="0">
                <a:solidFill>
                  <a:srgbClr val="FF0000"/>
                </a:solidFill>
                <a:latin typeface="Alte Haas Grotesk" panose="02000503000000020004" pitchFamily="2" charset="0"/>
              </a:rPr>
              <a:t>+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n-ZA" sz="3600" dirty="0">
                <a:solidFill>
                  <a:srgbClr val="FF0000"/>
                </a:solidFill>
                <a:latin typeface="Alte Haas Grotesk" panose="02000503000000020004" pitchFamily="2" charset="0"/>
              </a:rPr>
              <a:t>2</a:t>
            </a:r>
          </a:p>
          <a:p>
            <a:r>
              <a:rPr lang="en-ZA" sz="3600" dirty="0">
                <a:solidFill>
                  <a:srgbClr val="00B0F0"/>
                </a:solidFill>
                <a:latin typeface="Alte Haas Grotesk" panose="02000503000000020004" pitchFamily="2" charset="0"/>
              </a:rPr>
              <a:t>y </a:t>
            </a:r>
            <a:r>
              <a:rPr lang="en-ZA" sz="3600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= </a:t>
            </a:r>
            <a:r>
              <a:rPr lang="en-ZA" sz="3600" dirty="0">
                <a:solidFill>
                  <a:srgbClr val="FF0000"/>
                </a:solidFill>
                <a:latin typeface="Alte Haas Grotesk" panose="02000503000000020004" pitchFamily="2" charset="0"/>
              </a:rPr>
              <a:t>-4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482196" y="4837401"/>
            <a:ext cx="1415332" cy="715089"/>
          </a:xfrm>
          <a:prstGeom prst="wedgeRoundRectCallout">
            <a:avLst>
              <a:gd name="adj1" fmla="val 87706"/>
              <a:gd name="adj2" fmla="val 944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ZA" sz="3600" dirty="0">
                <a:solidFill>
                  <a:prstClr val="white">
                    <a:lumMod val="65000"/>
                  </a:prstClr>
                </a:solidFill>
                <a:latin typeface="Alte Haas Grotesk" panose="02000503000000020004" pitchFamily="2" charset="0"/>
              </a:rPr>
              <a:t>(</a:t>
            </a:r>
            <a:r>
              <a:rPr lang="en-ZA" sz="3600" dirty="0">
                <a:solidFill>
                  <a:srgbClr val="FFC000"/>
                </a:solidFill>
                <a:latin typeface="Alte Haas Grotesk" panose="02000503000000020004" pitchFamily="2" charset="0"/>
              </a:rPr>
              <a:t>-2</a:t>
            </a:r>
            <a:r>
              <a:rPr lang="en-ZA" sz="3600" dirty="0">
                <a:solidFill>
                  <a:prstClr val="white">
                    <a:lumMod val="65000"/>
                  </a:prstClr>
                </a:solidFill>
                <a:latin typeface="Alte Haas Grotesk" panose="02000503000000020004" pitchFamily="2" charset="0"/>
              </a:rPr>
              <a:t>;</a:t>
            </a:r>
            <a:r>
              <a:rPr lang="en-ZA" sz="3600" dirty="0">
                <a:solidFill>
                  <a:srgbClr val="00B0F0"/>
                </a:solidFill>
                <a:latin typeface="Alte Haas Grotesk" panose="02000503000000020004" pitchFamily="2" charset="0"/>
              </a:rPr>
              <a:t>4</a:t>
            </a:r>
            <a:r>
              <a:rPr lang="en-ZA" sz="3600" dirty="0">
                <a:solidFill>
                  <a:prstClr val="white">
                    <a:lumMod val="65000"/>
                  </a:prstClr>
                </a:solidFill>
                <a:latin typeface="Alte Haas Grotesk" panose="02000503000000020004" pitchFamily="2" charset="0"/>
              </a:rPr>
              <a:t>)</a:t>
            </a:r>
            <a:r>
              <a:rPr lang="en-ZA" sz="3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3349780" y="5742400"/>
            <a:ext cx="216024" cy="21602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37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476672"/>
            <a:ext cx="8280920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937751"/>
            <a:ext cx="76683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</a:p>
          <a:p>
            <a:pPr algn="ctr"/>
            <a:endParaRPr lang="en-ZA" sz="4800" u="sng" dirty="0">
              <a:solidFill>
                <a:schemeClr val="tx1">
                  <a:lumMod val="85000"/>
                  <a:lumOff val="15000"/>
                </a:schemeClr>
              </a:solidFill>
              <a:latin typeface="Alte Haas Grotesk" panose="02000503000000020004" pitchFamily="2" charset="0"/>
            </a:endParaRPr>
          </a:p>
          <a:p>
            <a:pPr algn="ctr"/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10.1 </a:t>
            </a:r>
            <a:r>
              <a:rPr lang="en-ZA" sz="4800" dirty="0">
                <a:solidFill>
                  <a:srgbClr val="00B0F0"/>
                </a:solidFill>
                <a:latin typeface="Alte Haas Grotesk" panose="02000503000000020004" pitchFamily="2" charset="0"/>
              </a:rPr>
              <a:t>(p 202)</a:t>
            </a:r>
          </a:p>
          <a:p>
            <a:pPr algn="ctr"/>
            <a:r>
              <a:rPr lang="en-ZA" sz="4800" dirty="0">
                <a:solidFill>
                  <a:srgbClr val="92D050"/>
                </a:solidFill>
                <a:latin typeface="Alte Haas Grotesk" panose="02000503000000020004" pitchFamily="2" charset="0"/>
              </a:rPr>
              <a:t>1. </a:t>
            </a:r>
            <a:r>
              <a:rPr lang="en-ZA" sz="4800" dirty="0" err="1">
                <a:solidFill>
                  <a:srgbClr val="92D050"/>
                </a:solidFill>
                <a:latin typeface="Alte Haas Grotesk" panose="02000503000000020004" pitchFamily="2" charset="0"/>
              </a:rPr>
              <a:t>a,b,i</a:t>
            </a:r>
            <a:endParaRPr lang="en-ZA" sz="4800" dirty="0">
              <a:solidFill>
                <a:srgbClr val="92D050"/>
              </a:solidFill>
              <a:latin typeface="Alte Haas Grotesk" panose="02000503000000020004" pitchFamily="2" charset="0"/>
            </a:endParaRPr>
          </a:p>
          <a:p>
            <a:pPr algn="ctr"/>
            <a:r>
              <a:rPr lang="en-ZA" sz="4800" dirty="0">
                <a:solidFill>
                  <a:srgbClr val="92D050"/>
                </a:solidFill>
                <a:latin typeface="Alte Haas Grotesk" panose="02000503000000020004" pitchFamily="2" charset="0"/>
              </a:rPr>
              <a:t>2.</a:t>
            </a:r>
            <a:endParaRPr lang="en-ZA" sz="5400" dirty="0">
              <a:solidFill>
                <a:srgbClr val="92D050"/>
              </a:solidFill>
              <a:latin typeface="Alte Haas Grotesk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6364" y="6494123"/>
            <a:ext cx="374992" cy="3405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  <a:latin typeface="Bebas" pitchFamily="2" charset="0"/>
              </a:rPr>
              <a:t> 4   </a:t>
            </a:r>
          </a:p>
        </p:txBody>
      </p:sp>
    </p:spTree>
    <p:extLst>
      <p:ext uri="{BB962C8B-B14F-4D97-AF65-F5344CB8AC3E}">
        <p14:creationId xmlns:p14="http://schemas.microsoft.com/office/powerpoint/2010/main" val="418520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14522</TotalTime>
  <Words>1695</Words>
  <Application>Microsoft Macintosh PowerPoint</Application>
  <PresentationFormat>On-screen Show (4:3)</PresentationFormat>
  <Paragraphs>423</Paragraphs>
  <Slides>76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Aharoni</vt:lpstr>
      <vt:lpstr>Alte Haas Grotesk</vt:lpstr>
      <vt:lpstr>Arial</vt:lpstr>
      <vt:lpstr>Bebas</vt:lpstr>
      <vt:lpstr>Brain Flower</vt:lpstr>
      <vt:lpstr>Calder Dark</vt:lpstr>
      <vt:lpstr>Calibri</vt:lpstr>
      <vt:lpstr>Cambria Math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Vihann Oosthuizen</dc:creator>
  <cp:lastModifiedBy>Rochelle Oosthuizen</cp:lastModifiedBy>
  <cp:revision>90</cp:revision>
  <dcterms:created xsi:type="dcterms:W3CDTF">2014-11-06T06:24:31Z</dcterms:created>
  <dcterms:modified xsi:type="dcterms:W3CDTF">2024-08-29T12:31:15Z</dcterms:modified>
</cp:coreProperties>
</file>