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326" r:id="rId3"/>
    <p:sldId id="330" r:id="rId4"/>
    <p:sldId id="327" r:id="rId5"/>
    <p:sldId id="321" r:id="rId6"/>
    <p:sldId id="335" r:id="rId7"/>
    <p:sldId id="333" r:id="rId8"/>
    <p:sldId id="334" r:id="rId9"/>
    <p:sldId id="336" r:id="rId10"/>
    <p:sldId id="337" r:id="rId11"/>
    <p:sldId id="328" r:id="rId12"/>
    <p:sldId id="338" r:id="rId13"/>
    <p:sldId id="339" r:id="rId14"/>
    <p:sldId id="320" r:id="rId15"/>
    <p:sldId id="343" r:id="rId16"/>
    <p:sldId id="342" r:id="rId17"/>
    <p:sldId id="344" r:id="rId18"/>
    <p:sldId id="345" r:id="rId19"/>
    <p:sldId id="331" r:id="rId20"/>
    <p:sldId id="329" r:id="rId21"/>
    <p:sldId id="347" r:id="rId22"/>
    <p:sldId id="348" r:id="rId23"/>
    <p:sldId id="349" r:id="rId24"/>
    <p:sldId id="346" r:id="rId25"/>
    <p:sldId id="350" r:id="rId26"/>
    <p:sldId id="351" r:id="rId27"/>
    <p:sldId id="352" r:id="rId28"/>
    <p:sldId id="354" r:id="rId29"/>
    <p:sldId id="355" r:id="rId30"/>
    <p:sldId id="356" r:id="rId31"/>
    <p:sldId id="357" r:id="rId32"/>
    <p:sldId id="358" r:id="rId33"/>
    <p:sldId id="360" r:id="rId34"/>
    <p:sldId id="359" r:id="rId35"/>
    <p:sldId id="361" r:id="rId36"/>
    <p:sldId id="362" r:id="rId37"/>
    <p:sldId id="353" r:id="rId38"/>
    <p:sldId id="364" r:id="rId39"/>
    <p:sldId id="365" r:id="rId40"/>
    <p:sldId id="363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2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/>
    <p:restoredTop sz="94777"/>
  </p:normalViewPr>
  <p:slideViewPr>
    <p:cSldViewPr snapToGrid="0">
      <p:cViewPr varScale="1">
        <p:scale>
          <a:sx n="106" d="100"/>
          <a:sy n="106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51E80-ACDF-F641-8C3E-FF921BBA3D5B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E6861-5D87-E442-AD28-8B05BF9FA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4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4830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1934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01433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4891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9688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3871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4755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29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625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54575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0761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36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099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7897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38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7744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39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8921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48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778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184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9395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6039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791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4260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2474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Z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9A267-F3A3-4D18-9015-93426789FCCF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928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E222E-B042-C626-D830-FB2457DEE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533DE-2696-3198-09BD-DCFB93A88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F8051-80FA-8A82-7B43-8158EDE3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D23D-4A76-1A4F-BC13-E6D846D230C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E0D4C-B840-E549-2349-FB2594D3A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E2ACD-9534-636F-E23C-06D6B145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065B-2D2E-8B49-AE73-C8586E8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EB85-3D50-6B28-72CD-E511E0AF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626BC-0FFC-D98F-E62D-0360006EA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3DBB0-E20D-6933-2BA2-3C23EBD80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D23D-4A76-1A4F-BC13-E6D846D230C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E612F-2243-A61C-2575-F48F9C3CD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C71C3-0FC0-6F9D-6ED6-60DB06AD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065B-2D2E-8B49-AE73-C8586E8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5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1880B1-20BB-C0A0-C09A-077EB2AE5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5130C7-B8A6-E2CB-692A-91CF1B9DD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E6B78-922A-8C42-306F-3F4BF3971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D23D-4A76-1A4F-BC13-E6D846D230C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DFFAD-8B34-1D95-F222-B652B4AA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6C536-0E50-4BB6-60A2-1F147E44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065B-2D2E-8B49-AE73-C8586E8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8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01795-DECC-137C-B826-D71660D8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8B2B-E093-FF2E-28DF-41357F5F8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1EF2D-686A-2CFF-8D7D-79347298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D23D-4A76-1A4F-BC13-E6D846D230C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BB435-394B-7CC0-0081-06C33649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5D34A-4B29-9F79-4A3E-FB85BCD44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065B-2D2E-8B49-AE73-C8586E8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0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B52B-4CE0-2E0F-67D8-1826555F6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E20C7-709D-B395-91D8-E3DFB64E8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32235-5FFD-8743-5E80-7DBF3C78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D23D-4A76-1A4F-BC13-E6D846D230C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3E863-9767-0D61-2BF4-34E20087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E59C-A2E6-AC88-53A9-E4A23A16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065B-2D2E-8B49-AE73-C8586E8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E270-6887-5474-0F35-F6C33E28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FC2F-83E4-C566-4048-D9A147892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557EB-79AF-1716-EB3B-0A346D5E8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CA270-AF59-BB51-89E9-9DB28A81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D23D-4A76-1A4F-BC13-E6D846D230C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A6EB4-EF32-0021-1CD0-B8AE3F66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055AE-7358-9383-5A27-D4ED3247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065B-2D2E-8B49-AE73-C8586E8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8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2ADC-4AAB-042B-39BA-96C8D7D6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D14B7-93FD-1C4F-A244-BAC6B09EF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AE9D5-EF56-A478-4B31-F4AE5D0BC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B58E2-88C7-8C0C-7701-B1E3B07BF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80A23-EF54-65F3-67B5-2665E26EB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EE3964-F1F2-29C1-A0C0-681B862F5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D23D-4A76-1A4F-BC13-E6D846D230C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FCC84F-0EFD-0452-7321-2233626F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A45495-5764-11B7-C523-E5520898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065B-2D2E-8B49-AE73-C8586E8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7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0280-70A9-F576-DEDA-8CC7F208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020AD8-0D8A-0066-BFF3-8A4E3C26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D23D-4A76-1A4F-BC13-E6D846D230C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EE5C9-F0E1-EC96-AC1D-14138527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33E7C-EF6F-1BE4-BFD5-CB875EE9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065B-2D2E-8B49-AE73-C8586E8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2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C8590A-2113-56CB-5945-68EDA6CCD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D23D-4A76-1A4F-BC13-E6D846D230C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7C14C-789B-A37D-15EE-B65C8D7C5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9DD1E-3546-CA65-DE87-9826AC5B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065B-2D2E-8B49-AE73-C8586E8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0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7802C-75A8-8815-45B8-28A0082F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8D59F-E5E6-4F51-992B-67F30A6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836E0-3D88-E2B3-5DC4-45A19DE3E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15DAD-1133-3DEF-326F-4D8719B3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D23D-4A76-1A4F-BC13-E6D846D230C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60C72-4DA5-D01C-2901-B2F17004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42EBB-444F-A4D2-0C35-1967BB39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065B-2D2E-8B49-AE73-C8586E8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9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2C54-2D17-4D38-FEE1-0374A5A3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920C76-B5B7-18BA-8C61-4D0EF61D1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501E4-7EB7-C86E-914E-BFA5D19E5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AB38E-5DDE-0679-F675-9B7837C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D23D-4A76-1A4F-BC13-E6D846D230C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0C1AD-CE67-7933-F5AD-582EBC1F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0650C-F1C5-B748-5BD7-9D245035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065B-2D2E-8B49-AE73-C8586E8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9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D5F54-9186-5C37-E2DE-F99C352D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6975D-9E06-94A1-62D4-6CF303354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53B8F-CAE9-2260-6E84-3CA3F2EAC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27D23D-4A76-1A4F-BC13-E6D846D230C2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7C79C-A911-D9D3-616E-607833A3B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AF05C-3D84-03AA-960F-5593D0A0F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5065B-2D2E-8B49-AE73-C8586E8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ythagoras was wrong about the maths behind pleasant music | New Scientist">
            <a:extLst>
              <a:ext uri="{FF2B5EF4-FFF2-40B4-BE49-F238E27FC236}">
                <a16:creationId xmlns:a16="http://schemas.microsoft.com/office/drawing/2014/main" id="{22F6FD02-CB48-3A76-52BF-4B00BF2F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0"/>
            <a:ext cx="10298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3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423592" y="404665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11.2 1-5 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(p231)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EF01C9-CE35-69FF-C349-30A5C3677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50" y="1307668"/>
            <a:ext cx="8643528" cy="50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8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235D5B-76A8-9EC9-E2E0-A40543406539}"/>
              </a:ext>
            </a:extLst>
          </p:cNvPr>
          <p:cNvSpPr txBox="1"/>
          <p:nvPr/>
        </p:nvSpPr>
        <p:spPr>
          <a:xfrm>
            <a:off x="303024" y="305222"/>
            <a:ext cx="454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dirty="0">
                <a:solidFill>
                  <a:srgbClr val="0070C0"/>
                </a:solidFill>
                <a:latin typeface="Chewy" panose="02000000000000000000" pitchFamily="2" charset="0"/>
              </a:rPr>
              <a:t>Similar Triangles</a:t>
            </a:r>
            <a:endParaRPr lang="en-ZA" sz="5400" dirty="0">
              <a:solidFill>
                <a:srgbClr val="0070C0"/>
              </a:solidFill>
              <a:latin typeface="Chewy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075E6-9AC1-B7E5-4293-42D5EB76A10B}"/>
              </a:ext>
            </a:extLst>
          </p:cNvPr>
          <p:cNvSpPr txBox="1"/>
          <p:nvPr/>
        </p:nvSpPr>
        <p:spPr>
          <a:xfrm>
            <a:off x="303024" y="1136219"/>
            <a:ext cx="11155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effectLst/>
                <a:latin typeface="American Typewriter" panose="02090604020004020304" pitchFamily="18" charset="77"/>
              </a:rPr>
              <a:t>Mathematically </a:t>
            </a:r>
            <a:r>
              <a:rPr lang="en-ZA" sz="3200" dirty="0">
                <a:solidFill>
                  <a:srgbClr val="007FFF"/>
                </a:solidFill>
                <a:effectLst/>
                <a:latin typeface="American Typewriter" panose="02090604020004020304" pitchFamily="18" charset="77"/>
              </a:rPr>
              <a:t>similar </a:t>
            </a:r>
            <a:r>
              <a:rPr lang="en-ZA" sz="3200" dirty="0">
                <a:effectLst/>
                <a:latin typeface="American Typewriter" panose="02090604020004020304" pitchFamily="18" charset="77"/>
              </a:rPr>
              <a:t>objects have exactly the same shape and proportions, but may be different in size.</a:t>
            </a:r>
          </a:p>
        </p:txBody>
      </p:sp>
      <p:pic>
        <p:nvPicPr>
          <p:cNvPr id="5122" name="Picture 2" descr="Similar Triangles - Formulas, Properties, Theorems, Proofs">
            <a:extLst>
              <a:ext uri="{FF2B5EF4-FFF2-40B4-BE49-F238E27FC236}">
                <a16:creationId xmlns:a16="http://schemas.microsoft.com/office/drawing/2014/main" id="{9905C979-DFBC-F16B-9746-6A1B1DB52B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6" b="9051"/>
          <a:stretch/>
        </p:blipFill>
        <p:spPr bwMode="auto">
          <a:xfrm>
            <a:off x="-947427" y="2591836"/>
            <a:ext cx="5562290" cy="396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9F6DF0-8E31-6A8E-226E-04506334A415}"/>
              </a:ext>
            </a:extLst>
          </p:cNvPr>
          <p:cNvSpPr txBox="1"/>
          <p:nvPr/>
        </p:nvSpPr>
        <p:spPr>
          <a:xfrm>
            <a:off x="3655824" y="2591836"/>
            <a:ext cx="763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rgbClr val="00B0F0"/>
                </a:solidFill>
                <a:effectLst/>
                <a:latin typeface="American Typewriter" panose="02090604020004020304" pitchFamily="18" charset="77"/>
              </a:rPr>
              <a:t>1. Corresponding angles are equal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ADF7E-A61B-E1EE-9F54-85938F7CD5D3}"/>
              </a:ext>
            </a:extLst>
          </p:cNvPr>
          <p:cNvSpPr txBox="1"/>
          <p:nvPr/>
        </p:nvSpPr>
        <p:spPr>
          <a:xfrm>
            <a:off x="3655823" y="3526458"/>
            <a:ext cx="763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rgbClr val="00B0F0"/>
                </a:solidFill>
                <a:effectLst/>
                <a:latin typeface="American Typewriter" panose="02090604020004020304" pitchFamily="18" charset="77"/>
              </a:rPr>
              <a:t>2. “Internal ratios” are the same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7A2DB-4EAD-9412-6FC2-261120603D45}"/>
              </a:ext>
            </a:extLst>
          </p:cNvPr>
          <p:cNvSpPr txBox="1"/>
          <p:nvPr/>
        </p:nvSpPr>
        <p:spPr>
          <a:xfrm>
            <a:off x="3655822" y="4982075"/>
            <a:ext cx="763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rgbClr val="00B0F0"/>
                </a:solidFill>
                <a:effectLst/>
                <a:latin typeface="American Typewriter" panose="02090604020004020304" pitchFamily="18" charset="77"/>
              </a:rPr>
              <a:t>3. Corresponding ratios are the same</a:t>
            </a:r>
          </a:p>
        </p:txBody>
      </p:sp>
    </p:spTree>
    <p:extLst>
      <p:ext uri="{BB962C8B-B14F-4D97-AF65-F5344CB8AC3E}">
        <p14:creationId xmlns:p14="http://schemas.microsoft.com/office/powerpoint/2010/main" val="34513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10E924-D537-A9BC-B758-1259C5DF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50" y="214312"/>
            <a:ext cx="8639704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3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208CF6-3160-67E1-13C8-395D2B6DF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9" y="266663"/>
            <a:ext cx="11280762" cy="24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30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331849" y="476672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11.3 1.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(p233)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C94B-83F9-7F4B-B93C-8B2B51005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A95387-A725-E9D9-4286-7BCCE65D7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822" y="1307669"/>
            <a:ext cx="10609275" cy="521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76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331849" y="476672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11.3 1.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(p233)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C94B-83F9-7F4B-B93C-8B2B51005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6039A7-BDDC-7726-1EA6-59B19C2B0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699" y="1595701"/>
            <a:ext cx="9848851" cy="47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03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331849" y="476672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11.3 2a-d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(p233)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C94B-83F9-7F4B-B93C-8B2B51005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F932AB-A14D-0C18-48CA-3E3D85E64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468" y="1307669"/>
            <a:ext cx="9263063" cy="52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7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331849" y="476672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11.3 3-5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(p233)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C94B-83F9-7F4B-B93C-8B2B51005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11E66F-5C0B-5E1C-8BEF-3D318CD5B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50" y="1341015"/>
            <a:ext cx="7322192" cy="2624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B25D46-219C-DBE9-1636-3C6D227DF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463" y="3965153"/>
            <a:ext cx="7746861" cy="24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39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331849" y="476672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11.3 3-5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(p233)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C94B-83F9-7F4B-B93C-8B2B51005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62A2A5-94AB-0BCA-6333-5A2FE2DF1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348" y="1812924"/>
            <a:ext cx="10003303" cy="32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6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423592" y="404665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23.3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(p565)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8" y="188640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1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t Out - Free shapes icons">
            <a:extLst>
              <a:ext uri="{FF2B5EF4-FFF2-40B4-BE49-F238E27FC236}">
                <a16:creationId xmlns:a16="http://schemas.microsoft.com/office/drawing/2014/main" id="{44D6A22B-6FD4-D046-7EA6-3A71137FF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86" y="544785"/>
            <a:ext cx="3312532" cy="331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ght triangle - Wiktionary, the free dictionary">
            <a:extLst>
              <a:ext uri="{FF2B5EF4-FFF2-40B4-BE49-F238E27FC236}">
                <a16:creationId xmlns:a16="http://schemas.microsoft.com/office/drawing/2014/main" id="{C53BE61C-7DD7-1DB2-EEE5-5D529D22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662" y="923927"/>
            <a:ext cx="5682616" cy="42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728CF585-6943-CE8C-2F9A-4217EB0DE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57" y="5641685"/>
            <a:ext cx="106168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Calder Dark" pitchFamily="2" charset="0"/>
              </a:rPr>
              <a:t>Measure short sides, work out hypotenuse and then measure.</a:t>
            </a:r>
          </a:p>
        </p:txBody>
      </p:sp>
    </p:spTree>
    <p:extLst>
      <p:ext uri="{BB962C8B-B14F-4D97-AF65-F5344CB8AC3E}">
        <p14:creationId xmlns:p14="http://schemas.microsoft.com/office/powerpoint/2010/main" val="3037283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F082BA-EF65-C4E6-FC1E-E48316E61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68" y="404811"/>
            <a:ext cx="9879863" cy="9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63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6CD0A3-3775-A710-8EF0-D2D91E586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8" y="290511"/>
            <a:ext cx="10366714" cy="21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5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331849" y="476672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11.4   1a-e, 2a-e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(p236)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C94B-83F9-7F4B-B93C-8B2B51005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1403F1-99E3-BCFF-3D94-FDF67478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49" y="1392258"/>
            <a:ext cx="9194323" cy="49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01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331849" y="476672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11.4   1a-e, 2a-e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(p236)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C94B-83F9-7F4B-B93C-8B2B51005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B7F8D0-BCF8-9696-3D6E-A8F2D2381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25" y="1307669"/>
            <a:ext cx="9883751" cy="49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14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0D92F1-79BA-C2B7-5A9D-1312F0942254}"/>
              </a:ext>
            </a:extLst>
          </p:cNvPr>
          <p:cNvSpPr txBox="1"/>
          <p:nvPr/>
        </p:nvSpPr>
        <p:spPr>
          <a:xfrm>
            <a:off x="303024" y="305222"/>
            <a:ext cx="884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dirty="0">
                <a:solidFill>
                  <a:srgbClr val="0070C0"/>
                </a:solidFill>
                <a:latin typeface="Chewy" panose="02000000000000000000" pitchFamily="2" charset="0"/>
              </a:rPr>
              <a:t>Area and volume of similar shapes</a:t>
            </a:r>
            <a:endParaRPr lang="en-ZA" sz="5400" dirty="0">
              <a:solidFill>
                <a:srgbClr val="0070C0"/>
              </a:solidFill>
              <a:latin typeface="Chewy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BEEC2-A856-7239-C4C5-880871AC3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8" y="5816600"/>
            <a:ext cx="4292600" cy="596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75BC72-CEE5-DDBB-C5FE-C37EFB957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8" y="5219700"/>
            <a:ext cx="40767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8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75015B-8B9D-4658-E4AB-461EE2601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231774"/>
            <a:ext cx="9291536" cy="16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49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309A18-2437-5239-77C9-A5CC69A69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11" y="312737"/>
            <a:ext cx="9412177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78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2BE258-0059-5D99-90CA-AFDD8FF0A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1" y="122236"/>
            <a:ext cx="8304749" cy="349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92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331849" y="476672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11.5   1, 2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(p239)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C94B-83F9-7F4B-B93C-8B2B51005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98E586-0C49-0787-9ED5-074336253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986" y="1307668"/>
            <a:ext cx="7918493" cy="50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82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331849" y="476672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11.5   1, 2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(p239)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C94B-83F9-7F4B-B93C-8B2B51005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8A3F79-4EB1-5B20-E12A-1E5E6E9B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849" y="1307669"/>
            <a:ext cx="7123643" cy="51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4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t Out - Free shapes icons">
            <a:extLst>
              <a:ext uri="{FF2B5EF4-FFF2-40B4-BE49-F238E27FC236}">
                <a16:creationId xmlns:a16="http://schemas.microsoft.com/office/drawing/2014/main" id="{44D6A22B-6FD4-D046-7EA6-3A71137FF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86" y="544785"/>
            <a:ext cx="3312532" cy="331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ght triangle - Wiktionary, the free dictionary">
            <a:extLst>
              <a:ext uri="{FF2B5EF4-FFF2-40B4-BE49-F238E27FC236}">
                <a16:creationId xmlns:a16="http://schemas.microsoft.com/office/drawing/2014/main" id="{C53BE61C-7DD7-1DB2-EEE5-5D529D22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662" y="923927"/>
            <a:ext cx="5682616" cy="42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728CF585-6943-CE8C-2F9A-4217EB0DE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57" y="5641685"/>
            <a:ext cx="106168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3200" dirty="0">
                <a:solidFill>
                  <a:srgbClr val="FF0000"/>
                </a:solidFill>
                <a:latin typeface="Calder Dark" pitchFamily="2" charset="0"/>
              </a:rPr>
              <a:t>Measure hypotenuse and one short side then work out the other short side and then measure to confirm.</a:t>
            </a:r>
          </a:p>
        </p:txBody>
      </p:sp>
    </p:spTree>
    <p:extLst>
      <p:ext uri="{BB962C8B-B14F-4D97-AF65-F5344CB8AC3E}">
        <p14:creationId xmlns:p14="http://schemas.microsoft.com/office/powerpoint/2010/main" val="2842360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2021B-8AA9-85BF-804E-4DF2C509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564" y="193675"/>
            <a:ext cx="8200872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30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0BDA9-AFAE-71B7-2F06-AC371F2AB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3" y="209549"/>
            <a:ext cx="8966322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19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45EF7-1267-5B09-2A7B-12C41DB12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339723"/>
            <a:ext cx="10581894" cy="8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81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56B14C-6410-2633-C637-876243894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63" y="182562"/>
            <a:ext cx="8847502" cy="27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27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331849" y="476672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11.6   3,6,7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(p242)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C94B-83F9-7F4B-B93C-8B2B51005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5A6B3B-6917-CF95-2E95-725347F9C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349" y="1511299"/>
            <a:ext cx="8047565" cy="24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79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331849" y="476672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11.6  3,6,7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(p242)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C94B-83F9-7F4B-B93C-8B2B51005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1C0BA5-B990-73FA-BA49-A1659242F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163" y="1441450"/>
            <a:ext cx="7632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25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331849" y="476672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11.6  3,6,7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(p242)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C94B-83F9-7F4B-B93C-8B2B51005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A00CB4-433E-EBD2-12A5-DB6E7858A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548" y="1421969"/>
            <a:ext cx="10191884" cy="46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6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6F393-9491-7835-7D29-974F2FF30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754" y="138038"/>
            <a:ext cx="8224492" cy="658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61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331849" y="476672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11.7  1,3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(p244)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C94B-83F9-7F4B-B93C-8B2B51005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5B883-4270-6E5A-FA9E-7CA469358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806" y="1307669"/>
            <a:ext cx="7074887" cy="3464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6AC54B-F6E8-3DE6-DE48-CE0CC4996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686" y="4917927"/>
            <a:ext cx="5596771" cy="12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8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331849" y="476672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11.7  1,3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(p244)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C94B-83F9-7F4B-B93C-8B2B51005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BF6FDE-23BC-7BD4-02F1-E1B4A6B80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849" y="1307669"/>
            <a:ext cx="7121354" cy="518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1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Pythagorean Theorem: A Cornerstone of Mathematics | by Walid Desouky |  Medium">
            <a:extLst>
              <a:ext uri="{FF2B5EF4-FFF2-40B4-BE49-F238E27FC236}">
                <a16:creationId xmlns:a16="http://schemas.microsoft.com/office/drawing/2014/main" id="{0D2C0D54-0555-AF9C-2E2F-534731774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12192000" cy="6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99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42ED29-BACA-23DC-3057-A683C6419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6" y="175802"/>
            <a:ext cx="8520112" cy="5754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9EA65C-46C2-9B21-DCDD-5313BA8DF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275" y="4915088"/>
            <a:ext cx="7772400" cy="16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1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1A92D9-41DA-B2FD-7DF5-64C1791E4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206493"/>
            <a:ext cx="8781402" cy="4408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0C89F0-D340-2717-5C74-8B9F1EFE3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431" y="4820092"/>
            <a:ext cx="9113137" cy="13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D0D9EC-33B8-2EE4-1630-92E28DDE9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349457"/>
            <a:ext cx="10170150" cy="2936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D75FA8-2E1A-C686-DF79-6593B72E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97" y="4386422"/>
            <a:ext cx="10439327" cy="134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1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4FE5ED-34DD-E981-FEF7-D73ADC270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8" y="156961"/>
            <a:ext cx="6835235" cy="5177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A3E424-10FF-FFFF-080B-6BF23099D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674" y="5338479"/>
            <a:ext cx="4689476" cy="1362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FAE221-C82E-FCED-89AE-83BD20BF8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987" y="2547423"/>
            <a:ext cx="7772400" cy="402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40AA41-50E5-FCCA-E458-0143EAF6C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6" y="252411"/>
            <a:ext cx="6772587" cy="21193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CCC9E6-4AF9-AF45-BC9D-10D9E0D88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36" y="3730627"/>
            <a:ext cx="75692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DB30BF-D8EF-D077-61C8-F8EEE316C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1" y="125677"/>
            <a:ext cx="8642881" cy="55035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5270D7-A6A3-19AD-DC62-91C3686D1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11" y="3957638"/>
            <a:ext cx="7620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BA5E57-6C65-3FF3-A5DC-ADBC6DEDC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61" y="187325"/>
            <a:ext cx="7481809" cy="1898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40CDCD-7F57-6123-4C8E-F400D678D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2042299"/>
            <a:ext cx="7772400" cy="462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7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05C719-5F08-43EF-48B4-73A8F602DAB1}"/>
              </a:ext>
            </a:extLst>
          </p:cNvPr>
          <p:cNvSpPr txBox="1"/>
          <p:nvPr/>
        </p:nvSpPr>
        <p:spPr>
          <a:xfrm>
            <a:off x="4114800" y="3543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A1C177-98AC-46AE-5746-FB038169E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933" y="2363467"/>
            <a:ext cx="7772400" cy="427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258C1F-52D1-F522-44CF-75A8C82D3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933" y="224802"/>
            <a:ext cx="7928494" cy="21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other whiteboard meme template. : r/InsiderMemeTrading">
            <a:extLst>
              <a:ext uri="{FF2B5EF4-FFF2-40B4-BE49-F238E27FC236}">
                <a16:creationId xmlns:a16="http://schemas.microsoft.com/office/drawing/2014/main" id="{0BD56C75-95A9-706F-DC91-7B1F5DAE5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19"/>
            <a:ext cx="12192000" cy="681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89EC797-B552-F898-B688-0C1DD48DA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741" y="2664279"/>
            <a:ext cx="50134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800" dirty="0">
                <a:latin typeface="Calder Dark" pitchFamily="2" charset="0"/>
              </a:rPr>
              <a:t>Whiteboard time</a:t>
            </a:r>
          </a:p>
        </p:txBody>
      </p:sp>
    </p:spTree>
    <p:extLst>
      <p:ext uri="{BB962C8B-B14F-4D97-AF65-F5344CB8AC3E}">
        <p14:creationId xmlns:p14="http://schemas.microsoft.com/office/powerpoint/2010/main" val="267193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423592" y="404665"/>
            <a:ext cx="76683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11.1 1a-d 2a-d 3a-d        </a:t>
            </a:r>
          </a:p>
          <a:p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				               4a-d 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(p228-229)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8" y="188640"/>
            <a:ext cx="792088" cy="792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44FE46-6EDA-29FE-A452-8645620FA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987" y="1738556"/>
            <a:ext cx="10054005" cy="464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423592" y="404665"/>
            <a:ext cx="76683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11.1 1a-d 2a-d 3a-d        </a:t>
            </a:r>
          </a:p>
          <a:p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				               4a-d 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(p228-229)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2332C8-6335-1954-77A8-911F5F9A4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064" y="1574597"/>
            <a:ext cx="7668344" cy="487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9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423592" y="404665"/>
            <a:ext cx="76683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11.1 1a-d 2a-d 3a-d        </a:t>
            </a:r>
          </a:p>
          <a:p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				               4a-d 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(p228-229)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4A1569-E5C7-6EC5-15C6-5CA22C1A6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495162"/>
            <a:ext cx="7772400" cy="46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6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423592" y="404665"/>
            <a:ext cx="76683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11.1 1a-d 2a-d 3a-d        </a:t>
            </a:r>
          </a:p>
          <a:p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				               4a-d 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(p228-229)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8" y="188640"/>
            <a:ext cx="792088" cy="79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F26F37-7A3C-D9D2-9B74-2C60CECD8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613" y="1907133"/>
            <a:ext cx="9028842" cy="423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2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3697" y="476672"/>
            <a:ext cx="11244649" cy="6048672"/>
          </a:xfrm>
          <a:prstGeom prst="roundRect">
            <a:avLst>
              <a:gd name="adj" fmla="val 4496"/>
            </a:avLst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2423592" y="404665"/>
            <a:ext cx="766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Homework:</a:t>
            </a:r>
            <a:r>
              <a:rPr lang="en-Z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      </a:t>
            </a:r>
            <a:r>
              <a:rPr lang="en-Z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lte Haas Grotesk" panose="02000503000000020004" pitchFamily="2" charset="0"/>
              </a:rPr>
              <a:t>Ex 11.2 1-5  </a:t>
            </a:r>
            <a:r>
              <a:rPr lang="en-ZA" sz="2800" dirty="0">
                <a:solidFill>
                  <a:srgbClr val="00B0F0"/>
                </a:solidFill>
                <a:latin typeface="Alte Haas Grotesk" panose="02000503000000020004" pitchFamily="2" charset="0"/>
              </a:rPr>
              <a:t>(p231)</a:t>
            </a:r>
            <a:endParaRPr lang="en-ZA" sz="5400" dirty="0">
              <a:solidFill>
                <a:schemeClr val="tx1">
                  <a:lumMod val="95000"/>
                  <a:lumOff val="5000"/>
                </a:schemeClr>
              </a:solidFill>
              <a:latin typeface="Alte Haas Grotesk" panose="020005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22120-0263-0654-F72F-308416306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8" y="188640"/>
            <a:ext cx="792088" cy="792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214AA4-1CFC-1847-A1C8-CD8E284A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86" y="1661383"/>
            <a:ext cx="10407080" cy="38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8309</TotalTime>
  <Words>311</Words>
  <Application>Microsoft Macintosh PowerPoint</Application>
  <PresentationFormat>Widescreen</PresentationFormat>
  <Paragraphs>56</Paragraphs>
  <Slides>48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Alte Haas Grotesk</vt:lpstr>
      <vt:lpstr>American Typewriter</vt:lpstr>
      <vt:lpstr>Aptos</vt:lpstr>
      <vt:lpstr>Aptos Display</vt:lpstr>
      <vt:lpstr>Arial</vt:lpstr>
      <vt:lpstr>Calder Dark</vt:lpstr>
      <vt:lpstr>Chewy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Rochelle Oosthuizen</dc:creator>
  <cp:lastModifiedBy>Rochelle Oosthuizen</cp:lastModifiedBy>
  <cp:revision>2</cp:revision>
  <dcterms:created xsi:type="dcterms:W3CDTF">2024-09-24T07:20:57Z</dcterms:created>
  <dcterms:modified xsi:type="dcterms:W3CDTF">2024-10-11T14:01:38Z</dcterms:modified>
</cp:coreProperties>
</file>